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BD2F-7764-4556-A703-19F8B9B3E8F8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807A-2EDE-491B-A5E8-F4701FC9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5B68D-2400-4766-A023-9ABAF8810B0E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45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5B68D-2400-4766-A023-9ABAF8810B0E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8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D940-001B-4504-8014-39EA9D292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E58B-D62A-49AC-BD6C-4837D0441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2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4F9A30-F824-44C9-816C-1C9F0CAC359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4B2875-8DE9-48C5-A8F1-86E62FB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YKNSb6jatMA&amp;list=CLjxvMbYglLfc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YKNSb6jatMA&amp;list=CLjxvMbYglLfc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youtube.com/watch?v=dA3FU2j5Q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80078F2B-3ED7-40DB-92DD-D27D9869878B&amp;blnFromSearch=1&amp;productcode=U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sptimes.ru/index.php?action_id=4&amp;photo_id=10843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0"/>
            <a:ext cx="9998299" cy="1462088"/>
          </a:xfrm>
        </p:spPr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</a:rPr>
              <a:t>Causes of the Russian Revolution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1671034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Autocratic rule of the Czars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Industrialization and resulting worker discontent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Russo-Japanese War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“Bloody Sunday” 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World War I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Failures of the Provisional Government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1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276" y="154546"/>
            <a:ext cx="9479924" cy="78822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600" b="1" u="sng" dirty="0">
                <a:solidFill>
                  <a:srgbClr val="C00000"/>
                </a:solidFill>
              </a:rPr>
              <a:t>Policies of the Czars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820" y="1143000"/>
            <a:ext cx="693098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Russia’s 19</a:t>
            </a:r>
            <a:r>
              <a:rPr lang="en-US" sz="2400" baseline="30000" dirty="0"/>
              <a:t>th</a:t>
            </a:r>
            <a:r>
              <a:rPr lang="en-US" sz="2400" dirty="0"/>
              <a:t>-century czars: Cruel oppressive, and </a:t>
            </a:r>
            <a:r>
              <a:rPr lang="en-US" sz="2400" dirty="0" smtClean="0"/>
              <a:t>autocratic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 smtClean="0"/>
              <a:t>Peasants lived </a:t>
            </a:r>
            <a:r>
              <a:rPr lang="en-US" sz="2400" dirty="0"/>
              <a:t>in poverty and had no rights. Their ruthless treatment created widespread social unrest and led to violent u</a:t>
            </a:r>
            <a:r>
              <a:rPr lang="en-US" sz="2400" dirty="0" smtClean="0"/>
              <a:t>prisings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Alexander III  (1881-1894) used harsh tactics to crush opponents.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Turned Russia into </a:t>
            </a:r>
            <a:r>
              <a:rPr lang="en-US" sz="2400" dirty="0" smtClean="0"/>
              <a:t>police state teeming </a:t>
            </a:r>
            <a:r>
              <a:rPr lang="en-US" sz="2400" dirty="0"/>
              <a:t>with spies and informers.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Oppressed non -Russians and carried out </a:t>
            </a:r>
            <a:r>
              <a:rPr lang="en-US" sz="2400" i="1" dirty="0" smtClean="0"/>
              <a:t>pogroms</a:t>
            </a:r>
            <a:r>
              <a:rPr lang="en-US" sz="2400" dirty="0" smtClean="0"/>
              <a:t> against </a:t>
            </a:r>
            <a:r>
              <a:rPr lang="en-US" sz="2400" dirty="0"/>
              <a:t>Russia’s Jews.</a:t>
            </a:r>
          </a:p>
        </p:txBody>
      </p:sp>
      <p:pic>
        <p:nvPicPr>
          <p:cNvPr id="23556" name="Picture 6" descr="http://brokenworld.wikispaces.com/file/view/Rusland,_Alexander_III._Alexandrovich,_Zar_1845_-_1894.jpg/30635334/Rusland,_Alexander_III._Alexandrovich,_Zar_1845_-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448" y="1321832"/>
            <a:ext cx="27196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03050" y="5408265"/>
            <a:ext cx="20424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Czar Alexander III</a:t>
            </a:r>
          </a:p>
        </p:txBody>
      </p:sp>
    </p:spTree>
    <p:extLst>
      <p:ext uri="{BB962C8B-B14F-4D97-AF65-F5344CB8AC3E}">
        <p14:creationId xmlns:p14="http://schemas.microsoft.com/office/powerpoint/2010/main" val="16426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761" y="272322"/>
            <a:ext cx="9226639" cy="7243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Policies of the Czars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761" y="1143000"/>
            <a:ext cx="6712039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b="1" dirty="0"/>
              <a:t>Nicolas II </a:t>
            </a:r>
            <a:r>
              <a:rPr lang="en-US" sz="2600" dirty="0"/>
              <a:t>(son of Alexander III) , became Czar in 1894.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Refused to surrender any of his power. </a:t>
            </a:r>
            <a:r>
              <a:rPr lang="en-US" sz="2600" dirty="0"/>
              <a:t>Vowed to maintain </a:t>
            </a:r>
            <a:r>
              <a:rPr lang="en-US" sz="2600" dirty="0" smtClean="0"/>
              <a:t>autocratic rule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Blind to changing conditions of his time.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GB" sz="2600" dirty="0"/>
              <a:t>Never visited any factories or farms. Had little understanding of working conditions.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Weak and ineffective ruler.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1799" y="6181325"/>
            <a:ext cx="16580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Czar Nicolas II</a:t>
            </a:r>
          </a:p>
        </p:txBody>
      </p:sp>
      <p:pic>
        <p:nvPicPr>
          <p:cNvPr id="24581" name="Picture 2" descr="http://www.english-online.at/history/russian-revolution/tsar-nicholas-ii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082" y="2148840"/>
            <a:ext cx="27997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8077200" y="457200"/>
            <a:ext cx="2362200" cy="16764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“The principle of autocracy will be maintained…”</a:t>
            </a:r>
          </a:p>
        </p:txBody>
      </p:sp>
    </p:spTree>
    <p:extLst>
      <p:ext uri="{BB962C8B-B14F-4D97-AF65-F5344CB8AC3E}">
        <p14:creationId xmlns:p14="http://schemas.microsoft.com/office/powerpoint/2010/main" val="35109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304801"/>
            <a:ext cx="9938197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600" b="1" u="sng" dirty="0">
                <a:solidFill>
                  <a:srgbClr val="C00000"/>
                </a:solidFill>
              </a:rPr>
              <a:t>Worker Discontent</a:t>
            </a:r>
            <a:r>
              <a:rPr lang="en-US" sz="3000" dirty="0">
                <a:solidFill>
                  <a:srgbClr val="C00000"/>
                </a:solidFill>
              </a:rPr>
              <a:t/>
            </a:r>
            <a:br>
              <a:rPr lang="en-US" sz="3000" dirty="0">
                <a:solidFill>
                  <a:srgbClr val="C00000"/>
                </a:solidFill>
              </a:rPr>
            </a:b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1972" y="1219200"/>
            <a:ext cx="9965028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Tx/>
            </a:pPr>
            <a:r>
              <a:rPr lang="en-US" sz="2400" dirty="0"/>
              <a:t>Industrialization created problems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and discontent. </a:t>
            </a:r>
            <a:r>
              <a:rPr lang="en-US" sz="2400" b="1" dirty="0"/>
              <a:t>What problems?</a:t>
            </a:r>
          </a:p>
          <a:p>
            <a:pPr eaLnBrk="1" hangingPunct="1">
              <a:buClrTx/>
              <a:buFontTx/>
              <a:buNone/>
            </a:pPr>
            <a:endParaRPr lang="en-US" sz="1000" dirty="0"/>
          </a:p>
          <a:p>
            <a:pPr eaLnBrk="1" hangingPunct="1">
              <a:buClrTx/>
            </a:pPr>
            <a:r>
              <a:rPr lang="en-US" sz="2400" dirty="0"/>
              <a:t>Angry factory workers felt exploited: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Miserably low wages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Grueling working conditions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Child labor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Labor unions outlawed.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No political power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2200" dirty="0"/>
              <a:t>Enormous gap between rich and poor.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endParaRPr lang="en-US" sz="1000" dirty="0"/>
          </a:p>
          <a:p>
            <a:pPr eaLnBrk="1" hangingPunct="1">
              <a:buClrTx/>
            </a:pPr>
            <a:r>
              <a:rPr lang="en-US" sz="2400" dirty="0"/>
              <a:t>Various radical groups plotted revolutions,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including </a:t>
            </a:r>
            <a:r>
              <a:rPr lang="en-US" sz="2400" dirty="0" smtClean="0"/>
              <a:t>Marxist who </a:t>
            </a:r>
            <a:r>
              <a:rPr lang="en-US" sz="2400" dirty="0"/>
              <a:t>tried to ignite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revolution among the </a:t>
            </a:r>
            <a:r>
              <a:rPr lang="en-US" sz="2400" dirty="0" smtClean="0"/>
              <a:t>proletariat</a:t>
            </a:r>
            <a:endParaRPr lang="en-US" sz="2400" dirty="0"/>
          </a:p>
          <a:p>
            <a:pPr eaLnBrk="1" hangingPunct="1">
              <a:buClrTx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</p:txBody>
      </p:sp>
      <p:pic>
        <p:nvPicPr>
          <p:cNvPr id="23556" name="Picture 8" descr="http://dmomo.co.uk/wp/wp-content/uploads/2010/10/Karl-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0" y="1295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46837" y="4131976"/>
            <a:ext cx="172245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Karl </a:t>
            </a:r>
            <a:r>
              <a:rPr lang="en-US" sz="2000" b="1" dirty="0"/>
              <a:t>Marx</a:t>
            </a:r>
          </a:p>
          <a:p>
            <a:pPr algn="ctr">
              <a:defRPr/>
            </a:pPr>
            <a:r>
              <a:rPr lang="en-US" b="1" i="1" dirty="0">
                <a:solidFill>
                  <a:srgbClr val="C00000"/>
                </a:solidFill>
              </a:rPr>
              <a:t>The Communist </a:t>
            </a:r>
          </a:p>
          <a:p>
            <a:pPr algn="ctr">
              <a:defRPr/>
            </a:pPr>
            <a:r>
              <a:rPr lang="en-US" b="1" i="1" dirty="0">
                <a:solidFill>
                  <a:srgbClr val="C00000"/>
                </a:solidFill>
              </a:rPr>
              <a:t>Manifesto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45" y="304801"/>
            <a:ext cx="9582955" cy="11461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u="sng" dirty="0">
                <a:solidFill>
                  <a:srgbClr val="C00000"/>
                </a:solidFill>
              </a:rPr>
              <a:t>The Russo-Japanese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9245" y="1600200"/>
            <a:ext cx="7449355" cy="4572000"/>
          </a:xfrm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en-US" sz="2600" dirty="0"/>
              <a:t>Russia lost war to Japan in 1905. </a:t>
            </a:r>
            <a:r>
              <a:rPr lang="en-GB" sz="2600" dirty="0"/>
              <a:t>Expected an easy victory to raise morale. Embarrassed to lose war against a  ‘second rate power’.</a:t>
            </a:r>
          </a:p>
          <a:p>
            <a:pPr eaLnBrk="1" hangingPunct="1">
              <a:buClrTx/>
              <a:buFontTx/>
              <a:buNone/>
              <a:defRPr/>
            </a:pPr>
            <a:endParaRPr lang="en-GB" sz="1000" dirty="0"/>
          </a:p>
          <a:p>
            <a:pPr marL="344488" indent="-344488">
              <a:defRPr/>
            </a:pPr>
            <a:r>
              <a:rPr lang="en-GB" sz="2600" dirty="0"/>
              <a:t>Russian fleet had sailed for six months to engage the Japanese and was destroyed in under an hour. </a:t>
            </a:r>
          </a:p>
          <a:p>
            <a:pPr eaLnBrk="1" hangingPunct="1">
              <a:buClrTx/>
              <a:buFontTx/>
              <a:buNone/>
              <a:defRPr/>
            </a:pPr>
            <a:endParaRPr lang="en-US" sz="1000" dirty="0"/>
          </a:p>
          <a:p>
            <a:pPr eaLnBrk="1" hangingPunct="1">
              <a:buClrTx/>
              <a:defRPr/>
            </a:pPr>
            <a:r>
              <a:rPr lang="en-US" sz="2600" dirty="0"/>
              <a:t>Humiliating defeat sparks social unrest at home.</a:t>
            </a:r>
          </a:p>
          <a:p>
            <a:pPr eaLnBrk="1" hangingPunct="1">
              <a:buClrTx/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26628" name="Picture 8" descr="http://public.csusm.edu/gorma010/images%20for%20502%20website/j4p4n_Russo-Japanese_war_combatants%20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1" y="1066800"/>
            <a:ext cx="2976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0"/>
            <a:ext cx="9492803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3600" b="1" u="sng" dirty="0">
                <a:solidFill>
                  <a:srgbClr val="C00000"/>
                </a:solidFill>
              </a:rPr>
              <a:t>1905 Revolution / “Bloody Sunday”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9245" y="1265237"/>
            <a:ext cx="9865502" cy="4343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Tx/>
            </a:pPr>
            <a:r>
              <a:rPr lang="en-US" sz="2400" dirty="0"/>
              <a:t>In 1905, workers marched in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St. Petersburg to demand better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working conditions and a say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in government.</a:t>
            </a: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400" dirty="0"/>
              <a:t>Russian soldiers opened fire on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protestors. Hundreds were killed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in “</a:t>
            </a:r>
            <a:r>
              <a:rPr lang="en-US" sz="2400" b="1" dirty="0"/>
              <a:t>Bloody Sunday.”</a:t>
            </a:r>
          </a:p>
          <a:p>
            <a:pPr eaLnBrk="1" hangingPunct="1">
              <a:buClrTx/>
              <a:buFontTx/>
              <a:buNone/>
            </a:pPr>
            <a:endParaRPr lang="en-US" sz="1400" b="1" dirty="0"/>
          </a:p>
          <a:p>
            <a:pPr eaLnBrk="1" hangingPunct="1">
              <a:buClrTx/>
            </a:pPr>
            <a:r>
              <a:rPr lang="en-US" sz="2400" dirty="0"/>
              <a:t>A </a:t>
            </a:r>
            <a:r>
              <a:rPr lang="en-US" sz="2400" i="1" dirty="0"/>
              <a:t>Duma</a:t>
            </a:r>
            <a:r>
              <a:rPr lang="en-US" sz="2400" dirty="0"/>
              <a:t> (parliament) created to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give people a voice – but the Czar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dissolved it 10 weeks later.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</p:txBody>
      </p:sp>
      <p:pic>
        <p:nvPicPr>
          <p:cNvPr id="27652" name="Picture 5" descr="http://www.myimagezone.com/lib/Thumb.aspx?f=/data/0/82/82652.JPG&amp;l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702" y="1371600"/>
            <a:ext cx="30971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4600" y="6324600"/>
            <a:ext cx="26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Reading on Bloody Sunday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2/29/Bloody_Sunday_Russia_19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24" y="100802"/>
            <a:ext cx="11462197" cy="66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ingyuen.edu.hk/history/russia_revolution/6bsunday/1905/1905bloody_sun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10" y="105892"/>
            <a:ext cx="9954296" cy="663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7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228600"/>
            <a:ext cx="9557197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u="sng" dirty="0">
                <a:solidFill>
                  <a:srgbClr val="C00000"/>
                </a:solidFill>
              </a:rPr>
              <a:t>World War 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3335" y="1371600"/>
            <a:ext cx="7565265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Czar took unprepared Russia into war with Germany in 1914.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Weak generals and poorly equipped soldiers no match for German army.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Russian army suffered defeat after defeat and lost 4 million casualties within first year. 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Soldiers mutinied and deserted by the thousands.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600" dirty="0"/>
              <a:t>Social unrest at home caused by food and fuel shortages.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  <a:buClrTx/>
            </a:pPr>
            <a:endParaRPr lang="en-US" dirty="0"/>
          </a:p>
        </p:txBody>
      </p:sp>
      <p:pic>
        <p:nvPicPr>
          <p:cNvPr id="30724" name="Picture 6" descr="http://cache3.asset-cache.net/xc/77612217.jpg?v=1&amp;c=IWSAsset&amp;k=2&amp;d=77BFBA49EF878921E86F5CE8BE5D78FBBE3A3F45182B7200F17D280999175692806F1E5EAD19E2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705" y="1371600"/>
            <a:ext cx="3184989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1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7" y="533400"/>
            <a:ext cx="949280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Rasputin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9397" y="1143000"/>
            <a:ext cx="7130603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1800" dirty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In an effort to increase troop morale, Nicholas went to the front, leaving Czarina Alexandra in charge of the government.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Alexandra fell under the spell of </a:t>
            </a:r>
            <a:r>
              <a:rPr lang="en-US" sz="2400" b="1" dirty="0"/>
              <a:t>Rasputin</a:t>
            </a:r>
            <a:r>
              <a:rPr lang="en-US" sz="2400" dirty="0"/>
              <a:t>, a self-proclaimed holy man who claimed to have magical healing powers.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2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Rasputin’s influence over the Czarina gave him great power.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ClrTx/>
            </a:pPr>
            <a:r>
              <a:rPr lang="en-US" sz="2400" dirty="0"/>
              <a:t>Murdered by Russian nobles in 1916.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/>
              <a:t>    </a:t>
            </a:r>
            <a:r>
              <a:rPr lang="en-US" sz="2400" b="1" dirty="0"/>
              <a:t>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6059" y="5953095"/>
            <a:ext cx="10695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Rasputin</a:t>
            </a:r>
          </a:p>
        </p:txBody>
      </p:sp>
      <p:pic>
        <p:nvPicPr>
          <p:cNvPr id="31749" name="Picture 4" descr="http://beardcoach.com/wp-content/uploads/2010/10/ras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611" y="1447800"/>
            <a:ext cx="2946919" cy="42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9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706191" y="369194"/>
            <a:ext cx="7772400" cy="1462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Unit V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5307" y="1981200"/>
            <a:ext cx="10844011" cy="41148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800" b="1" dirty="0">
                <a:solidFill>
                  <a:schemeClr val="accent2">
                    <a:lumMod val="10000"/>
                  </a:schemeClr>
                </a:solidFill>
              </a:rPr>
              <a:t>The Interwar </a:t>
            </a:r>
            <a:r>
              <a:rPr lang="en-US" sz="4800" b="1" dirty="0" smtClean="0">
                <a:solidFill>
                  <a:schemeClr val="accent2">
                    <a:lumMod val="10000"/>
                  </a:schemeClr>
                </a:solidFill>
              </a:rPr>
              <a:t>Years: </a:t>
            </a:r>
            <a:r>
              <a:rPr lang="en-US" sz="4400" b="1" dirty="0" smtClean="0">
                <a:solidFill>
                  <a:schemeClr val="accent2">
                    <a:lumMod val="10000"/>
                  </a:schemeClr>
                </a:solidFill>
              </a:rPr>
              <a:t>Revolution </a:t>
            </a:r>
            <a:r>
              <a:rPr lang="en-US" sz="4400" b="1" dirty="0">
                <a:solidFill>
                  <a:schemeClr val="accent2">
                    <a:lumMod val="10000"/>
                  </a:schemeClr>
                </a:solidFill>
              </a:rPr>
              <a:t>and Nationalism </a:t>
            </a:r>
            <a:r>
              <a:rPr lang="en-US" sz="4400" b="1" dirty="0" smtClean="0">
                <a:solidFill>
                  <a:schemeClr val="accent2">
                    <a:lumMod val="10000"/>
                  </a:schemeClr>
                </a:solidFill>
              </a:rPr>
              <a:t>(1919-1939)</a:t>
            </a:r>
            <a:endParaRPr lang="en-US" sz="4400" b="1" dirty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sz="4400" b="1" dirty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4400" b="1" dirty="0">
                <a:solidFill>
                  <a:schemeClr val="accent2">
                    <a:lumMod val="10000"/>
                  </a:schemeClr>
                </a:solidFill>
              </a:rPr>
              <a:t>Part 1</a:t>
            </a:r>
            <a:endParaRPr lang="en-US" sz="44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The March Revolution, 1917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3335" y="1143000"/>
            <a:ext cx="1000366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endParaRPr lang="en-US" sz="1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/>
              <a:t>Huge uprising of </a:t>
            </a:r>
            <a:r>
              <a:rPr lang="en-US" sz="2400" dirty="0" smtClean="0"/>
              <a:t>workers spread </a:t>
            </a:r>
            <a:r>
              <a:rPr lang="en-US" sz="2400" dirty="0"/>
              <a:t>throughout Russia.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 smtClean="0"/>
              <a:t>Soldiers sent </a:t>
            </a:r>
            <a:r>
              <a:rPr lang="en-US" sz="2400" dirty="0"/>
              <a:t>to put </a:t>
            </a:r>
            <a:r>
              <a:rPr lang="en-US" sz="2400" dirty="0" smtClean="0"/>
              <a:t>down the </a:t>
            </a:r>
            <a:r>
              <a:rPr lang="en-US" sz="2400" dirty="0"/>
              <a:t>rebellion joined it instead.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 </a:t>
            </a:r>
          </a:p>
          <a:p>
            <a:pPr>
              <a:buClrTx/>
            </a:pPr>
            <a:r>
              <a:rPr lang="en-US" sz="2400" dirty="0"/>
              <a:t>Czar Nicolas forced to </a:t>
            </a:r>
            <a:r>
              <a:rPr lang="en-US" sz="2400" b="1" dirty="0" smtClean="0"/>
              <a:t>abdicate</a:t>
            </a:r>
            <a:r>
              <a:rPr lang="en-US" sz="2400" dirty="0" smtClean="0"/>
              <a:t> his </a:t>
            </a:r>
            <a:r>
              <a:rPr lang="en-US" sz="2400" dirty="0"/>
              <a:t>throne. </a:t>
            </a:r>
            <a:r>
              <a:rPr lang="en-US" sz="2400" dirty="0"/>
              <a:t>Nicolas II would be </a:t>
            </a:r>
          </a:p>
          <a:p>
            <a:pPr>
              <a:buClrTx/>
              <a:buNone/>
            </a:pPr>
            <a:r>
              <a:rPr lang="en-US" sz="2400" dirty="0"/>
              <a:t>	Russia’s last </a:t>
            </a:r>
            <a:r>
              <a:rPr lang="en-US" sz="2400" b="1" dirty="0"/>
              <a:t>Czar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>
              <a:buClrTx/>
            </a:pPr>
            <a:r>
              <a:rPr lang="en-US" sz="2400" dirty="0"/>
              <a:t>Weak </a:t>
            </a:r>
            <a:r>
              <a:rPr lang="en-US" sz="2400" b="1" dirty="0" smtClean="0"/>
              <a:t>provisional</a:t>
            </a:r>
            <a:r>
              <a:rPr lang="en-US" sz="2400" dirty="0" smtClean="0"/>
              <a:t> </a:t>
            </a:r>
            <a:r>
              <a:rPr lang="en-US" sz="2400" dirty="0"/>
              <a:t>(temporary) government replaced </a:t>
            </a:r>
          </a:p>
          <a:p>
            <a:pPr marL="0" indent="0">
              <a:buNone/>
            </a:pPr>
            <a:r>
              <a:rPr lang="en-US" sz="2400" dirty="0"/>
              <a:t>    Czar’s regime.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0795" y="0"/>
            <a:ext cx="3381330" cy="29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4030" y="4432479"/>
            <a:ext cx="3354859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ache4.asset-cache.net/xc/3202814.jpg?v=1&amp;c=IWSAsset&amp;k=2&amp;d=45B0EB3381F7834D7931AFB2CD6FE6D3F447B40F42B4586FE23FEF406871B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6" y="381000"/>
            <a:ext cx="9051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2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knowledgerush.com/wiki_image/d/d5/Nichol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3276600" cy="55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6019801"/>
            <a:ext cx="3871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Nicolas II after his abdication</a:t>
            </a:r>
          </a:p>
        </p:txBody>
      </p:sp>
    </p:spTree>
    <p:extLst>
      <p:ext uri="{BB962C8B-B14F-4D97-AF65-F5344CB8AC3E}">
        <p14:creationId xmlns:p14="http://schemas.microsoft.com/office/powerpoint/2010/main" val="3197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972" y="0"/>
            <a:ext cx="9965028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/>
              <a:t>Causes of the Russian Revolution</a:t>
            </a: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Provisional Government’s Mistakes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972" y="1447800"/>
            <a:ext cx="7679028" cy="48768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600" dirty="0"/>
              <a:t>Provisional government decided to continue Russia’s involvement in </a:t>
            </a:r>
            <a:r>
              <a:rPr lang="en-US" sz="2600" dirty="0" smtClean="0"/>
              <a:t>World War I. Lost </a:t>
            </a:r>
            <a:r>
              <a:rPr lang="en-US" sz="2600" dirty="0"/>
              <a:t>support of both soldiers and civilians).</a:t>
            </a:r>
          </a:p>
          <a:p>
            <a:pPr marL="342900" lvl="1" indent="-342900"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Failed to address the concerns of Russia’s  </a:t>
            </a:r>
            <a:r>
              <a:rPr lang="en-US" sz="2600" dirty="0" smtClean="0"/>
              <a:t>peasants (no </a:t>
            </a:r>
            <a:r>
              <a:rPr lang="en-US" sz="2600" dirty="0"/>
              <a:t>land reform).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2600" dirty="0"/>
          </a:p>
          <a:p>
            <a:pPr marL="342900" lvl="1" indent="-342900"/>
            <a:r>
              <a:rPr lang="en-US" sz="2600" dirty="0"/>
              <a:t>Resulted in growth of local </a:t>
            </a:r>
            <a:r>
              <a:rPr lang="en-US" sz="2600" dirty="0" smtClean="0"/>
              <a:t>Soviets (councils</a:t>
            </a:r>
            <a:r>
              <a:rPr lang="en-US" sz="2600" dirty="0"/>
              <a:t>) made up of workers, peasants, and soldiers unhappy with the lack of reform.  </a:t>
            </a:r>
          </a:p>
          <a:p>
            <a:pPr marL="342900" lvl="1" indent="-342900">
              <a:buNone/>
            </a:pPr>
            <a:endParaRPr lang="en-US" sz="1000" dirty="0"/>
          </a:p>
          <a:p>
            <a:pPr marL="342900" lvl="1" indent="-342900">
              <a:buNone/>
            </a:pPr>
            <a:endParaRPr lang="en-US" sz="2600" dirty="0"/>
          </a:p>
          <a:p>
            <a:pPr marL="342900" lvl="1" indent="-342900"/>
            <a:endParaRPr lang="en-US" sz="2600" dirty="0"/>
          </a:p>
          <a:p>
            <a:pPr marL="342900" lvl="1" indent="-342900"/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0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</p:txBody>
      </p:sp>
      <p:pic>
        <p:nvPicPr>
          <p:cNvPr id="34820" name="Picture 5" descr="http://upload.wikimedia.org/wikipedia/commons/d/d4/Alexander_Kerensky_LOC_24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371600"/>
            <a:ext cx="2139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75613" y="4648200"/>
            <a:ext cx="20719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Alexander Kerensky</a:t>
            </a:r>
          </a:p>
        </p:txBody>
      </p:sp>
    </p:spTree>
    <p:extLst>
      <p:ext uri="{BB962C8B-B14F-4D97-AF65-F5344CB8AC3E}">
        <p14:creationId xmlns:p14="http://schemas.microsoft.com/office/powerpoint/2010/main" val="15952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301626"/>
            <a:ext cx="9518561" cy="841375"/>
          </a:xfrm>
        </p:spPr>
        <p:txBody>
          <a:bodyPr/>
          <a:lstStyle/>
          <a:p>
            <a:pPr>
              <a:defRPr/>
            </a:pPr>
            <a:r>
              <a:rPr lang="en-US" sz="3600" b="1" u="sng" dirty="0">
                <a:solidFill>
                  <a:srgbClr val="C00000"/>
                </a:solidFill>
              </a:rPr>
              <a:t>Russian Marxists Divided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244" y="1143000"/>
            <a:ext cx="5391955" cy="4114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b="1" dirty="0"/>
              <a:t>	</a:t>
            </a:r>
            <a:r>
              <a:rPr lang="en-US" sz="2400" b="1" u="sng" dirty="0"/>
              <a:t>Mensheviks</a:t>
            </a:r>
          </a:p>
          <a:p>
            <a:pPr lvl="1">
              <a:buClrTx/>
            </a:pPr>
            <a:r>
              <a:rPr lang="en-US" sz="2000" dirty="0"/>
              <a:t>Means </a:t>
            </a:r>
            <a:r>
              <a:rPr lang="en-US" sz="2000" b="1" dirty="0"/>
              <a:t>“minority”</a:t>
            </a:r>
          </a:p>
          <a:p>
            <a:pPr lvl="1">
              <a:buClrTx/>
              <a:buFontTx/>
              <a:buNone/>
            </a:pPr>
            <a:endParaRPr lang="en-US" sz="1000" b="1" dirty="0"/>
          </a:p>
          <a:p>
            <a:pPr lvl="1">
              <a:buClrTx/>
            </a:pPr>
            <a:r>
              <a:rPr lang="en-US" sz="2000" dirty="0"/>
              <a:t>Wanted to </a:t>
            </a:r>
            <a:r>
              <a:rPr lang="en-US" dirty="0"/>
              <a:t>implement</a:t>
            </a:r>
            <a:r>
              <a:rPr lang="en-US" sz="2000" dirty="0"/>
              <a:t> communism in Russia</a:t>
            </a:r>
          </a:p>
          <a:p>
            <a:pPr lvl="1">
              <a:buClrTx/>
              <a:buFontTx/>
              <a:buNone/>
            </a:pPr>
            <a:endParaRPr lang="en-US" sz="1000" dirty="0"/>
          </a:p>
          <a:p>
            <a:pPr lvl="1">
              <a:buClrTx/>
            </a:pPr>
            <a:r>
              <a:rPr lang="en-US" sz="2000" dirty="0"/>
              <a:t>Wanted to educate the people about communism</a:t>
            </a:r>
          </a:p>
          <a:p>
            <a:pPr lvl="1">
              <a:buClrTx/>
              <a:buFontTx/>
              <a:buNone/>
            </a:pPr>
            <a:endParaRPr lang="en-US" sz="1000" dirty="0"/>
          </a:p>
          <a:p>
            <a:pPr lvl="1">
              <a:buClrTx/>
            </a:pPr>
            <a:r>
              <a:rPr lang="en-US" sz="2000" dirty="0"/>
              <a:t>Slow process to gain popular support</a:t>
            </a:r>
          </a:p>
          <a:p>
            <a:pPr lvl="1">
              <a:buClrTx/>
              <a:buFontTx/>
              <a:buNone/>
            </a:pPr>
            <a:endParaRPr lang="en-US" sz="1000" dirty="0"/>
          </a:p>
          <a:p>
            <a:pPr lvl="1">
              <a:buClrTx/>
            </a:pPr>
            <a:r>
              <a:rPr lang="en-US" sz="2000" dirty="0"/>
              <a:t>Grass roots movement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143000"/>
            <a:ext cx="4725473" cy="4114800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sz="2400" b="1" dirty="0"/>
              <a:t>	</a:t>
            </a:r>
            <a:r>
              <a:rPr lang="en-US" sz="2600" b="1" u="sng" dirty="0" smtClean="0"/>
              <a:t>Bolsheviks</a:t>
            </a:r>
            <a:endParaRPr lang="en-US" sz="2600" b="1" u="sng" dirty="0"/>
          </a:p>
          <a:p>
            <a:pPr lvl="1">
              <a:buClrTx/>
              <a:defRPr/>
            </a:pPr>
            <a:r>
              <a:rPr lang="en-US" sz="2000" dirty="0"/>
              <a:t>Means </a:t>
            </a:r>
            <a:r>
              <a:rPr lang="en-US" sz="2000" b="1" dirty="0"/>
              <a:t>“majority”</a:t>
            </a:r>
          </a:p>
          <a:p>
            <a:pPr lvl="1">
              <a:buClrTx/>
              <a:buFontTx/>
              <a:buNone/>
              <a:defRPr/>
            </a:pPr>
            <a:endParaRPr lang="en-US" sz="1000" b="1" dirty="0"/>
          </a:p>
          <a:p>
            <a:pPr lvl="1">
              <a:buClrTx/>
              <a:defRPr/>
            </a:pPr>
            <a:r>
              <a:rPr lang="en-US" sz="2000" dirty="0"/>
              <a:t>Wanted to implement communism in Russia</a:t>
            </a:r>
          </a:p>
          <a:p>
            <a:pPr lvl="1">
              <a:buClrTx/>
              <a:buFontTx/>
              <a:buNone/>
              <a:defRPr/>
            </a:pPr>
            <a:endParaRPr lang="en-US" sz="1000" dirty="0"/>
          </a:p>
          <a:p>
            <a:pPr lvl="1">
              <a:buClrTx/>
              <a:defRPr/>
            </a:pPr>
            <a:r>
              <a:rPr lang="en-US" sz="2000" dirty="0"/>
              <a:t>Believed in radical quick implementation w/out popular consent</a:t>
            </a:r>
          </a:p>
          <a:p>
            <a:pPr lvl="1">
              <a:buClrTx/>
              <a:buFontTx/>
              <a:buNone/>
              <a:defRPr/>
            </a:pPr>
            <a:endParaRPr lang="en-US" sz="1000" dirty="0"/>
          </a:p>
          <a:p>
            <a:pPr lvl="1">
              <a:buClrTx/>
              <a:defRPr/>
            </a:pPr>
            <a:r>
              <a:rPr lang="en-US" sz="2000" dirty="0"/>
              <a:t>Elite group (themselves)</a:t>
            </a:r>
          </a:p>
          <a:p>
            <a:pPr lvl="1">
              <a:buClrTx/>
              <a:buFontTx/>
              <a:buNone/>
              <a:defRPr/>
            </a:pPr>
            <a:r>
              <a:rPr lang="en-US" sz="2000" dirty="0"/>
              <a:t>	would take charge.</a:t>
            </a:r>
          </a:p>
          <a:p>
            <a:pPr lvl="2">
              <a:defRPr/>
            </a:pPr>
            <a:endParaRPr lang="en-US" sz="1000" dirty="0"/>
          </a:p>
          <a:p>
            <a:pPr lvl="1">
              <a:defRPr/>
            </a:pPr>
            <a:r>
              <a:rPr lang="en-US" sz="2000" b="1" dirty="0">
                <a:solidFill>
                  <a:schemeClr val="accent2">
                    <a:lumMod val="10000"/>
                  </a:schemeClr>
                </a:solidFill>
              </a:rPr>
              <a:t>EMERGED AS DOMINANT SOCIAL REVOLUTIONARY GROUP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199" y="1249251"/>
            <a:ext cx="0" cy="4997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Vladimir Lenin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0761" y="1143000"/>
            <a:ext cx="7093039" cy="41148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400" dirty="0"/>
              <a:t>Influenced by ideas of </a:t>
            </a:r>
            <a:r>
              <a:rPr lang="en-US" sz="2400" b="1" i="1" dirty="0" smtClean="0"/>
              <a:t>Karl Marx</a:t>
            </a:r>
            <a:endParaRPr lang="en-US" sz="2400" b="1" i="1" dirty="0"/>
          </a:p>
          <a:p>
            <a:pPr>
              <a:buClrTx/>
            </a:pPr>
            <a:r>
              <a:rPr lang="en-US" sz="2400" dirty="0"/>
              <a:t>Committed to  </a:t>
            </a:r>
            <a:r>
              <a:rPr lang="en-US" sz="2400" b="1" i="1" dirty="0" smtClean="0"/>
              <a:t>class</a:t>
            </a:r>
            <a:r>
              <a:rPr lang="en-US" sz="2400" dirty="0" smtClean="0"/>
              <a:t> struggle </a:t>
            </a:r>
            <a:r>
              <a:rPr lang="en-US" sz="2400" dirty="0"/>
              <a:t>and revolution. </a:t>
            </a:r>
          </a:p>
          <a:p>
            <a:pPr>
              <a:buClrTx/>
            </a:pPr>
            <a:r>
              <a:rPr lang="en-US" sz="2400" dirty="0"/>
              <a:t>Organized </a:t>
            </a:r>
            <a:r>
              <a:rPr lang="en-US" sz="2400" b="1" i="1" dirty="0" smtClean="0"/>
              <a:t>Bolsheviks</a:t>
            </a:r>
            <a:r>
              <a:rPr lang="en-US" sz="2400" dirty="0" smtClean="0"/>
              <a:t> elite </a:t>
            </a:r>
            <a:r>
              <a:rPr lang="en-US" sz="2400" dirty="0"/>
              <a:t>group of radicals committed to carrying out </a:t>
            </a:r>
            <a:r>
              <a:rPr lang="en-US" sz="2400" dirty="0" smtClean="0"/>
              <a:t>revolution in </a:t>
            </a:r>
            <a:r>
              <a:rPr lang="en-US" sz="2400" dirty="0"/>
              <a:t>Russia.</a:t>
            </a:r>
          </a:p>
          <a:p>
            <a:pPr>
              <a:buClrTx/>
            </a:pPr>
            <a:r>
              <a:rPr lang="en-US" sz="2400" dirty="0"/>
              <a:t>Promised </a:t>
            </a:r>
            <a:r>
              <a:rPr lang="en-US" sz="2400" b="1" i="1" dirty="0"/>
              <a:t>“Peace, Land, and Bread</a:t>
            </a:r>
            <a:r>
              <a:rPr lang="en-US" sz="2400" b="1" i="1" dirty="0" smtClean="0"/>
              <a:t>”</a:t>
            </a:r>
            <a:endParaRPr lang="en-US" sz="2400" dirty="0"/>
          </a:p>
          <a:p>
            <a:pPr>
              <a:buClrTx/>
            </a:pPr>
            <a:r>
              <a:rPr lang="en-US" sz="2400" dirty="0"/>
              <a:t>Supported by suffering </a:t>
            </a:r>
            <a:r>
              <a:rPr lang="en-US" sz="2400" b="1" dirty="0"/>
              <a:t>peasants </a:t>
            </a:r>
            <a:r>
              <a:rPr lang="en-US" sz="2400" dirty="0" smtClean="0"/>
              <a:t>Workers &amp; Soldiers angry </a:t>
            </a:r>
            <a:r>
              <a:rPr lang="en-US" sz="2400" dirty="0"/>
              <a:t>with government’s failure to address  their needs.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400" dirty="0" smtClean="0"/>
              <a:t>Germans helped </a:t>
            </a:r>
            <a:r>
              <a:rPr lang="en-US" sz="2400" dirty="0"/>
              <a:t>Lenin</a:t>
            </a:r>
            <a:r>
              <a:rPr lang="en-US" sz="2400" b="1" dirty="0"/>
              <a:t> </a:t>
            </a:r>
            <a:r>
              <a:rPr lang="en-US" sz="2400" dirty="0"/>
              <a:t>return to Russia in 1917 after several years in exile. </a:t>
            </a:r>
            <a:r>
              <a:rPr lang="en-US" sz="2400" dirty="0"/>
              <a:t>Why?             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Lenin's Return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>
              <a:buClrTx/>
            </a:pPr>
            <a:endParaRPr lang="en-US" sz="2600" i="1" dirty="0"/>
          </a:p>
          <a:p>
            <a:pPr>
              <a:buClrTx/>
              <a:buFontTx/>
              <a:buNone/>
            </a:pPr>
            <a:endParaRPr lang="en-US" sz="1400" dirty="0"/>
          </a:p>
          <a:p>
            <a:pPr>
              <a:buClrTx/>
              <a:buFontTx/>
              <a:buNone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75629" y="4038600"/>
            <a:ext cx="17235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Vladimir Lenin</a:t>
            </a:r>
          </a:p>
          <a:p>
            <a:pPr algn="ctr">
              <a:defRPr/>
            </a:pPr>
            <a:r>
              <a:rPr lang="en-US" sz="2000" b="1" dirty="0"/>
              <a:t>1870-1924</a:t>
            </a:r>
          </a:p>
        </p:txBody>
      </p:sp>
      <p:sp>
        <p:nvSpPr>
          <p:cNvPr id="8" name="Down Arrow 7"/>
          <p:cNvSpPr/>
          <p:nvPr/>
        </p:nvSpPr>
        <p:spPr>
          <a:xfrm>
            <a:off x="7620000" y="1600200"/>
            <a:ext cx="46038" cy="46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870" name="Picture 8" descr="http://1.bp.blogspot.com/_65fJY6BlFC0/SP9LT4r0ZOI/AAAAAAAAAXc/MMlV9eGEJf8/s400/l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53" y="1170054"/>
            <a:ext cx="2425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92993" y="6488668"/>
            <a:ext cx="17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Reading on Lenin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eb.mac.com/rolandgarret/Site/Party_Congress_Backs_Gorbachev%E2%80%99s_%E2%80%98Reforms%E2%80%99_files/LT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0"/>
            <a:ext cx="10229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28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55" y="1"/>
            <a:ext cx="9467045" cy="122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November, 1917</a:t>
            </a: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The Bolshevik Revolution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487" y="1143000"/>
            <a:ext cx="6865513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600" b="1" dirty="0"/>
              <a:t>What happened?</a:t>
            </a: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None/>
              <a:defRPr/>
            </a:pPr>
            <a:r>
              <a:rPr lang="en-US" sz="2600" dirty="0"/>
              <a:t>     Bolshevik soldiers seized control of the Winter Palace (government buildings in Petrograd) and arrested leaders of the provisional government.    </a:t>
            </a:r>
            <a:r>
              <a:rPr lang="en-US" sz="2600" dirty="0">
                <a:hlinkClick r:id="rId2"/>
              </a:rPr>
              <a:t>Uprising in Petrograd</a:t>
            </a:r>
            <a:endParaRPr lang="en-US" sz="2600" dirty="0"/>
          </a:p>
          <a:p>
            <a:pPr marL="342900" lvl="1" indent="-342900">
              <a:defRPr/>
            </a:pPr>
            <a:r>
              <a:rPr lang="en-US" sz="2600" i="1" dirty="0"/>
              <a:t>“All power to the </a:t>
            </a:r>
            <a:r>
              <a:rPr lang="en-US" sz="2600" b="1" i="1" dirty="0" smtClean="0"/>
              <a:t>Soviets</a:t>
            </a:r>
            <a:r>
              <a:rPr lang="en-US" sz="2600" i="1" dirty="0" smtClean="0"/>
              <a:t> </a:t>
            </a:r>
            <a:r>
              <a:rPr lang="en-US" sz="2600" dirty="0" smtClean="0"/>
              <a:t>became </a:t>
            </a:r>
            <a:r>
              <a:rPr lang="en-US" sz="2600" dirty="0"/>
              <a:t>the rallying cry of the Bolsheviks.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US" sz="1400" dirty="0"/>
          </a:p>
          <a:p>
            <a:pPr marL="344488" lvl="1" indent="-344488">
              <a:defRPr/>
            </a:pPr>
            <a:r>
              <a:rPr lang="en-US" sz="2600" dirty="0" smtClean="0"/>
              <a:t>Lenin named </a:t>
            </a:r>
            <a:r>
              <a:rPr lang="en-US" sz="2600" dirty="0"/>
              <a:t>as head of new socialist government within hours. </a:t>
            </a:r>
            <a:endParaRPr lang="en-US" dirty="0"/>
          </a:p>
          <a:p>
            <a:pPr marL="344488" lvl="1" indent="-344488">
              <a:buNone/>
              <a:defRPr/>
            </a:pPr>
            <a:endParaRPr lang="en-US" dirty="0"/>
          </a:p>
          <a:p>
            <a:pPr marL="344488" lvl="1" indent="-344488">
              <a:defRPr/>
            </a:pPr>
            <a:endParaRPr lang="en-US" dirty="0"/>
          </a:p>
          <a:p>
            <a:pPr marL="344488" lvl="1" indent="-344488">
              <a:buNone/>
              <a:defRPr/>
            </a:pPr>
            <a:endParaRPr lang="en-US" dirty="0"/>
          </a:p>
        </p:txBody>
      </p:sp>
      <p:pic>
        <p:nvPicPr>
          <p:cNvPr id="38916" name="Picture 7" descr="http://it.stlawu.edu/~rkreuzer/priopelle/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1295400"/>
            <a:ext cx="3190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1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Russian Civil War, 1918-1920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0913" y="1143000"/>
            <a:ext cx="6393287" cy="4953000"/>
          </a:xfrm>
        </p:spPr>
        <p:txBody>
          <a:bodyPr>
            <a:normAutofit fontScale="92500"/>
          </a:bodyPr>
          <a:lstStyle/>
          <a:p>
            <a:pPr eaLnBrk="1" hangingPunct="1">
              <a:buClrTx/>
            </a:pPr>
            <a:r>
              <a:rPr lang="en-US" sz="2600" dirty="0"/>
              <a:t>The Bolshevik revolution was opposed by elements of the army and government loyalists from many social groups united by their hatred of </a:t>
            </a:r>
            <a:r>
              <a:rPr lang="en-US" sz="2600" b="1" i="1" dirty="0" smtClean="0"/>
              <a:t>Communism</a:t>
            </a:r>
            <a:r>
              <a:rPr lang="en-US" sz="2600" dirty="0" smtClean="0"/>
              <a:t> </a:t>
            </a:r>
            <a:r>
              <a:rPr lang="en-US" sz="2600" dirty="0"/>
              <a:t>.</a:t>
            </a:r>
          </a:p>
          <a:p>
            <a:pPr eaLnBrk="1" hangingPunct="1">
              <a:buClrTx/>
              <a:buFontTx/>
              <a:buNone/>
            </a:pPr>
            <a:endParaRPr lang="en-US" sz="2600" i="1" dirty="0"/>
          </a:p>
          <a:p>
            <a:pPr eaLnBrk="1" hangingPunct="1">
              <a:buClrTx/>
            </a:pPr>
            <a:r>
              <a:rPr lang="en-US" sz="2600" dirty="0"/>
              <a:t>Civil war broke out between                                            </a:t>
            </a:r>
            <a:r>
              <a:rPr lang="en-US" sz="2600" dirty="0" smtClean="0"/>
              <a:t>White Army made </a:t>
            </a:r>
            <a:r>
              <a:rPr lang="en-US" sz="2600" dirty="0"/>
              <a:t>up of government loyalists and the </a:t>
            </a:r>
            <a:r>
              <a:rPr lang="en-US" sz="2600" dirty="0" smtClean="0">
                <a:solidFill>
                  <a:srgbClr val="FF0000"/>
                </a:solidFill>
              </a:rPr>
              <a:t>Red Army </a:t>
            </a:r>
            <a:r>
              <a:rPr lang="en-US" sz="2600" dirty="0" smtClean="0"/>
              <a:t>of </a:t>
            </a:r>
            <a:r>
              <a:rPr lang="en-US" sz="2600" dirty="0">
                <a:solidFill>
                  <a:srgbClr val="FF0000"/>
                </a:solidFill>
              </a:rPr>
              <a:t>Bolsheviks</a:t>
            </a:r>
            <a:r>
              <a:rPr lang="en-US" sz="2600" dirty="0"/>
              <a:t> (“the Reds”).</a:t>
            </a:r>
          </a:p>
          <a:p>
            <a:pPr eaLnBrk="1" hangingPunct="1">
              <a:buClrTx/>
            </a:pPr>
            <a:endParaRPr lang="en-US" sz="1000" dirty="0"/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buClrTx/>
              <a:buFontTx/>
              <a:buNone/>
            </a:pPr>
            <a:endParaRPr lang="en-US" sz="1000" dirty="0"/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</a:t>
            </a:r>
          </a:p>
        </p:txBody>
      </p:sp>
      <p:pic>
        <p:nvPicPr>
          <p:cNvPr id="39940" name="Picture 9" descr="http://www.russian-women.net/images/ush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990600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 descr="http://www.masterandmargarita.eu/images/09context/kozak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3962400"/>
            <a:ext cx="31924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1" y="3505200"/>
            <a:ext cx="16171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Red Army troops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6324600"/>
            <a:ext cx="1808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White Army troops</a:t>
            </a:r>
          </a:p>
        </p:txBody>
      </p:sp>
    </p:spTree>
    <p:extLst>
      <p:ext uri="{BB962C8B-B14F-4D97-AF65-F5344CB8AC3E}">
        <p14:creationId xmlns:p14="http://schemas.microsoft.com/office/powerpoint/2010/main" val="1590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The “Red Terror” of 1918-1920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02276" y="1143000"/>
            <a:ext cx="9403724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Tx/>
            </a:pPr>
            <a:r>
              <a:rPr lang="en-US" sz="2600" dirty="0"/>
              <a:t>Tens of thousands of “</a:t>
            </a:r>
            <a:r>
              <a:rPr lang="en-US" sz="2600" dirty="0" smtClean="0"/>
              <a:t>class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 smtClean="0"/>
              <a:t>	enemies” were imprisoned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and executed without trial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by the Bolsheviks during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the civil war.</a:t>
            </a: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/>
              <a:t>Victims included clergymen,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aristocrats and wealthy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bourgeoisie, deserters from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Red Army, and political 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opponents of all kinds.</a:t>
            </a:r>
          </a:p>
          <a:p>
            <a:pPr eaLnBrk="1" hangingPunct="1">
              <a:buClrTx/>
              <a:buFontTx/>
              <a:buNone/>
            </a:pPr>
            <a:endParaRPr lang="en-US" sz="2600" dirty="0"/>
          </a:p>
          <a:p>
            <a:pPr eaLnBrk="1" hangingPunct="1">
              <a:buClrTx/>
              <a:buFontTx/>
              <a:buNone/>
            </a:pPr>
            <a:r>
              <a:rPr lang="en-US" sz="2600" dirty="0"/>
              <a:t>	</a:t>
            </a:r>
          </a:p>
        </p:txBody>
      </p:sp>
      <p:pic>
        <p:nvPicPr>
          <p:cNvPr id="40964" name="Picture 2" descr="http://3.bp.blogspot.com/_Cx5YSp-ghS8/TMMAFaVwKBI/AAAAAAAAIw0/qVUUaAOotYU/s1600/victims+of+Red+T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687" y="1371601"/>
            <a:ext cx="35433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www.saveyourheritage.com/images/russian_civil_war_1918-1920_red_terror_operation_vict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14800"/>
            <a:ext cx="3581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cs typeface="Times New Roman" pitchFamily="18" charset="0"/>
              </a:rPr>
              <a:t>Unit V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  <a:cs typeface="Times New Roman" pitchFamily="18" charset="0"/>
              </a:rPr>
              <a:t>Enduring Understandings: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>
              <a:buClrTx/>
            </a:pPr>
            <a:r>
              <a:rPr lang="en-US" dirty="0">
                <a:cs typeface="Times New Roman" pitchFamily="18" charset="0"/>
              </a:rPr>
              <a:t>International conflict often leads to domestic changes.</a:t>
            </a:r>
          </a:p>
          <a:p>
            <a:pPr>
              <a:buClrTx/>
              <a:buFontTx/>
              <a:buNone/>
            </a:pPr>
            <a:endParaRPr lang="en-US" dirty="0"/>
          </a:p>
          <a:p>
            <a:pPr>
              <a:buClrTx/>
            </a:pPr>
            <a:r>
              <a:rPr lang="en-US" dirty="0">
                <a:cs typeface="Times New Roman" pitchFamily="18" charset="0"/>
              </a:rPr>
              <a:t>In times of crisis, people often turn to strong leaders in search of stability.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>
                <a:cs typeface="Times New Roman" pitchFamily="18" charset="0"/>
              </a:rPr>
              <a:t>Conflicts of the 20</a:t>
            </a:r>
            <a:r>
              <a:rPr lang="en-US" baseline="30000" dirty="0">
                <a:cs typeface="Times New Roman" pitchFamily="18" charset="0"/>
              </a:rPr>
              <a:t>th</a:t>
            </a:r>
            <a:r>
              <a:rPr lang="en-US" dirty="0">
                <a:cs typeface="Times New Roman" pitchFamily="18" charset="0"/>
              </a:rPr>
              <a:t> Century were rooted in political and ideological differences around the world.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6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301626"/>
            <a:ext cx="9505682" cy="10699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The Fate of the Romanovs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6518" y="1371600"/>
            <a:ext cx="6076682" cy="4648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600" dirty="0"/>
              <a:t>During the early hours of July 17, 1918 Czar Nicholas, his wife Alexandra, his five children, and their servants were herded into the cellar of their prison house and </a:t>
            </a:r>
            <a:r>
              <a:rPr lang="en-US" sz="2600" b="1" dirty="0"/>
              <a:t>executed</a:t>
            </a:r>
            <a:r>
              <a:rPr lang="en-US" sz="2600" dirty="0"/>
              <a:t>.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2600" dirty="0"/>
              <a:t>Liberation by the White Army was imminent and the Reds wanted to get rid of the Czar and his family.</a:t>
            </a:r>
          </a:p>
          <a:p>
            <a:endParaRPr lang="en-US" dirty="0" smtClean="0"/>
          </a:p>
        </p:txBody>
      </p:sp>
      <p:pic>
        <p:nvPicPr>
          <p:cNvPr id="41988" name="Picture 2" descr="http://3.bp.blogspot.com/_QjuzUIuGxF4/TEHOfCbjetI/AAAAAAAAAR4/FMWiYPNAkec/s1600/The+Romano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95400"/>
            <a:ext cx="38910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5"/>
          <p:cNvSpPr>
            <a:spLocks noGrp="1"/>
          </p:cNvSpPr>
          <p:nvPr>
            <p:ph idx="1"/>
          </p:nvPr>
        </p:nvSpPr>
        <p:spPr>
          <a:xfrm>
            <a:off x="2286000" y="381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600" dirty="0"/>
              <a:t>In addition to the royal family, the Reds executed their doctor, cook, valet, maid and dog. </a:t>
            </a:r>
          </a:p>
          <a:p>
            <a:endParaRPr lang="en-US" dirty="0" smtClean="0"/>
          </a:p>
        </p:txBody>
      </p:sp>
      <p:pic>
        <p:nvPicPr>
          <p:cNvPr id="43011" name="Picture 6" descr="drama_picture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5672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3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nichola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7932738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5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End of the Russian Civil War, 1920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76518" y="1143000"/>
            <a:ext cx="6305282" cy="4953000"/>
          </a:xfrm>
        </p:spPr>
        <p:txBody>
          <a:bodyPr>
            <a:normAutofit lnSpcReduction="10000"/>
          </a:bodyPr>
          <a:lstStyle/>
          <a:p>
            <a:pPr eaLnBrk="1" hangingPunct="1">
              <a:buClrTx/>
            </a:pPr>
            <a:endParaRPr lang="en-US" sz="1000" dirty="0"/>
          </a:p>
          <a:p>
            <a:pPr eaLnBrk="1" hangingPunct="1">
              <a:buClrTx/>
            </a:pPr>
            <a:r>
              <a:rPr lang="en-US" sz="2600" dirty="0"/>
              <a:t>Western Allies (including                           Britain, France, Japan, and the U.S.) sent troops to support the </a:t>
            </a:r>
            <a:r>
              <a:rPr lang="en-US" sz="2600" dirty="0" smtClean="0"/>
              <a:t>White Army</a:t>
            </a:r>
            <a:r>
              <a:rPr lang="en-US" sz="2600" dirty="0"/>
              <a:t>.</a:t>
            </a: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/>
              <a:t>Western intervention was half-hearted and ineffective and the </a:t>
            </a:r>
            <a:r>
              <a:rPr lang="en-US" sz="2600" dirty="0" smtClean="0"/>
              <a:t>Reds defeated </a:t>
            </a:r>
            <a:r>
              <a:rPr lang="en-US" sz="2600" dirty="0"/>
              <a:t>the </a:t>
            </a:r>
            <a:r>
              <a:rPr lang="en-US" sz="2600" dirty="0" smtClean="0"/>
              <a:t>White Army after </a:t>
            </a:r>
            <a:r>
              <a:rPr lang="en-US" sz="2600" dirty="0"/>
              <a:t>three years of war.</a:t>
            </a:r>
          </a:p>
          <a:p>
            <a:pPr eaLnBrk="1" hangingPunct="1">
              <a:buClrTx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 smtClean="0"/>
              <a:t>15 million Russians </a:t>
            </a:r>
            <a:r>
              <a:rPr lang="en-US" sz="2600" dirty="0"/>
              <a:t>died in this conflict!</a:t>
            </a:r>
          </a:p>
          <a:p>
            <a:pPr eaLnBrk="1" hangingPunct="1">
              <a:buClrTx/>
              <a:buFontTx/>
              <a:buNone/>
            </a:pPr>
            <a:endParaRPr lang="en-US" sz="1000" dirty="0"/>
          </a:p>
          <a:p>
            <a:pPr eaLnBrk="1" hangingPunct="1">
              <a:buClrTx/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4044" y="4653916"/>
            <a:ext cx="2771721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Leon Trotsky</a:t>
            </a:r>
          </a:p>
          <a:p>
            <a:pPr algn="ctr">
              <a:defRPr/>
            </a:pPr>
            <a:r>
              <a:rPr lang="en-US" sz="2000" b="1" dirty="0"/>
              <a:t>Red Army Commander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www.cityofart.net/bship/trot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74" y="1432051"/>
            <a:ext cx="3519667" cy="31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304800"/>
            <a:ext cx="9480997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Actions of the Bolshevik’s in Power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093" y="1447800"/>
            <a:ext cx="7006107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Land was redistributed to the </a:t>
            </a:r>
            <a:r>
              <a:rPr lang="en-US" sz="2600" dirty="0" smtClean="0"/>
              <a:t>peasants who </a:t>
            </a:r>
            <a:r>
              <a:rPr lang="en-US" sz="2600" dirty="0"/>
              <a:t>were already seizing and dividing up the estates of the landlords and the church.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 smtClean="0"/>
              <a:t>Workers given </a:t>
            </a:r>
            <a:r>
              <a:rPr lang="en-US" sz="2600" dirty="0"/>
              <a:t>control of mines and factories.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Signed the Brest-Litovsk treaty with </a:t>
            </a:r>
            <a:r>
              <a:rPr lang="en-US" sz="2600" dirty="0" smtClean="0"/>
              <a:t>Germany pulling </a:t>
            </a:r>
            <a:r>
              <a:rPr lang="en-US" sz="2600" dirty="0"/>
              <a:t>Russia out of WWI, which Lenin had always opposed as a </a:t>
            </a:r>
            <a:r>
              <a:rPr lang="en-US" sz="2600" dirty="0" smtClean="0"/>
              <a:t>Capitalist</a:t>
            </a:r>
            <a:r>
              <a:rPr lang="en-CA" sz="2600" dirty="0" smtClean="0"/>
              <a:t>/imperialist </a:t>
            </a:r>
            <a:r>
              <a:rPr lang="en-CA" sz="2600" dirty="0"/>
              <a:t>war.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</p:txBody>
      </p:sp>
      <p:pic>
        <p:nvPicPr>
          <p:cNvPr id="46084" name="Picture 6" descr="http://www.inatoday.com/len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1524001"/>
            <a:ext cx="29575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428" y="301626"/>
            <a:ext cx="9389772" cy="1069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Lenin’s “New Economic Policy”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60608" y="1447800"/>
            <a:ext cx="9621592" cy="4419600"/>
          </a:xfrm>
        </p:spPr>
        <p:txBody>
          <a:bodyPr>
            <a:normAutofit fontScale="92500" lnSpcReduction="20000"/>
          </a:bodyPr>
          <a:lstStyle/>
          <a:p>
            <a:pPr marL="404813" lvl="1" indent="-239713">
              <a:defRPr/>
            </a:pPr>
            <a:r>
              <a:rPr lang="en-US" sz="2600" dirty="0"/>
              <a:t>State controlled large industries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and banks.</a:t>
            </a:r>
          </a:p>
          <a:p>
            <a:pPr marL="404813" indent="-239713">
              <a:tabLst>
                <a:tab pos="404813" algn="l"/>
              </a:tabLst>
              <a:defRPr/>
            </a:pPr>
            <a:r>
              <a:rPr lang="en-US" sz="2600" dirty="0"/>
              <a:t>Allowed small-scale capitalism.</a:t>
            </a:r>
          </a:p>
          <a:p>
            <a:pPr marL="404813" lvl="1" indent="-239713">
              <a:defRPr/>
            </a:pPr>
            <a:r>
              <a:rPr lang="en-US" sz="2600" dirty="0"/>
              <a:t>Individuals could buy and sell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goods for profit.</a:t>
            </a:r>
          </a:p>
          <a:p>
            <a:pPr marL="404813" lvl="1" indent="-239713">
              <a:defRPr/>
            </a:pPr>
            <a:r>
              <a:rPr lang="en-US" sz="2600" dirty="0"/>
              <a:t>Peasants controlled own plots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of land and could sell surplus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crops.</a:t>
            </a:r>
          </a:p>
          <a:p>
            <a:pPr marL="404813" lvl="1" indent="-239713">
              <a:defRPr/>
            </a:pPr>
            <a:r>
              <a:rPr lang="en-US" sz="2600" dirty="0"/>
              <a:t>Lenin saw this as a </a:t>
            </a:r>
            <a:r>
              <a:rPr lang="en-US" sz="2600" i="1" dirty="0"/>
              <a:t>temporary</a:t>
            </a:r>
            <a:r>
              <a:rPr lang="en-US" sz="2600" dirty="0"/>
              <a:t>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retreat from Communism .</a:t>
            </a:r>
          </a:p>
          <a:p>
            <a:pPr marL="404813" lvl="1" indent="-239713">
              <a:defRPr/>
            </a:pPr>
            <a:r>
              <a:rPr lang="en-US" sz="2600" dirty="0"/>
              <a:t>Lenin’s reforms revived Russia’s </a:t>
            </a:r>
          </a:p>
          <a:p>
            <a:pPr marL="404813" lvl="1" indent="-239713">
              <a:buNone/>
              <a:defRPr/>
            </a:pPr>
            <a:r>
              <a:rPr lang="en-US" sz="2600" dirty="0"/>
              <a:t>	economy.</a:t>
            </a:r>
          </a:p>
          <a:p>
            <a:pPr marL="404813" lvl="1" indent="-239713">
              <a:buNone/>
              <a:defRPr/>
            </a:pPr>
            <a:endParaRPr lang="en-US" dirty="0"/>
          </a:p>
          <a:p>
            <a:pPr marL="404813" lvl="1" indent="-239713"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US" sz="1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47108" name="Picture 4" descr="http://4.bp.blogspot.com/_md61S_gChL0/TDoWTrsFbjI/AAAAAAAACE8/dbe0ix36Ik0/s400/len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1" y="1600200"/>
            <a:ext cx="2777009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6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1626"/>
            <a:ext cx="8229600" cy="917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Russia Renamed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The Union of Soviet Socialist Republics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400" dirty="0"/>
              <a:t>	To keep nationalism in check, Lenin organized </a:t>
            </a:r>
            <a:r>
              <a:rPr lang="en-US" sz="2400" i="1" dirty="0"/>
              <a:t>Soviet Union </a:t>
            </a:r>
            <a:r>
              <a:rPr lang="en-US" sz="2400" dirty="0"/>
              <a:t>into smaller self-governing republics under the central government’s control from new capital: Moscow. 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48132" name="Picture 8" descr="http://www.allcountries.org/maps/soviet_union_ma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295400"/>
            <a:ext cx="6289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4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10699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The One-Party State of the USSR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902038" y="1563639"/>
            <a:ext cx="8001000" cy="529436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Bolsheviks rename their party </a:t>
            </a:r>
          </a:p>
          <a:p>
            <a:pPr>
              <a:buClrTx/>
              <a:buNone/>
            </a:pPr>
            <a:r>
              <a:rPr lang="en-US" sz="2600" dirty="0"/>
              <a:t>	the </a:t>
            </a:r>
            <a:r>
              <a:rPr lang="en-US" sz="2800" b="1" dirty="0"/>
              <a:t>Communist Party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Soviet Union was a one-party </a:t>
            </a:r>
          </a:p>
          <a:p>
            <a:pPr>
              <a:buClrTx/>
              <a:buNone/>
            </a:pPr>
            <a:r>
              <a:rPr lang="en-US" sz="2600" dirty="0"/>
              <a:t>	state</a:t>
            </a:r>
            <a:r>
              <a:rPr lang="en-US" sz="2600" dirty="0"/>
              <a:t> </a:t>
            </a:r>
            <a:r>
              <a:rPr lang="en-US" sz="2600" dirty="0"/>
              <a:t>with </a:t>
            </a:r>
            <a:r>
              <a:rPr lang="en-US" sz="2800" b="1" dirty="0"/>
              <a:t>Communist </a:t>
            </a:r>
            <a:r>
              <a:rPr lang="en-US" sz="2800" b="1" dirty="0" smtClean="0"/>
              <a:t>Party</a:t>
            </a: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dirty="0"/>
              <a:t>	</a:t>
            </a:r>
            <a:r>
              <a:rPr lang="en-US" sz="2600" dirty="0"/>
              <a:t>in complete control.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sz="26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/>
              <a:t>This dictatorship of Communist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dirty="0"/>
              <a:t>	Party was NOT the “dictatorship of </a:t>
            </a:r>
          </a:p>
          <a:p>
            <a:pPr>
              <a:buClrTx/>
              <a:buNone/>
            </a:pPr>
            <a:r>
              <a:rPr lang="en-US" sz="2600" dirty="0"/>
              <a:t>	the </a:t>
            </a:r>
            <a:r>
              <a:rPr lang="en-US" sz="2800" b="1" dirty="0"/>
              <a:t>proletariat </a:t>
            </a:r>
            <a:r>
              <a:rPr lang="en-US" sz="2800" b="1" dirty="0" smtClean="0"/>
              <a:t>“</a:t>
            </a:r>
            <a:r>
              <a:rPr lang="en-US" sz="2600" dirty="0" smtClean="0"/>
              <a:t>envisioned </a:t>
            </a:r>
            <a:endParaRPr lang="en-US" sz="26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2600" dirty="0"/>
              <a:t>	</a:t>
            </a:r>
            <a:r>
              <a:rPr lang="en-US" sz="2600" dirty="0"/>
              <a:t>by Karl Marx.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n-US" sz="2400" dirty="0"/>
          </a:p>
          <a:p>
            <a:endParaRPr lang="en-US" dirty="0" smtClean="0"/>
          </a:p>
        </p:txBody>
      </p:sp>
      <p:pic>
        <p:nvPicPr>
          <p:cNvPr id="49156" name="Picture 4" descr="return of 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0609" y="1665316"/>
            <a:ext cx="33988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81000"/>
            <a:ext cx="9492803" cy="1219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Lenin’s Death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47730" y="1219200"/>
            <a:ext cx="5976870" cy="41148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endParaRPr lang="en-US" sz="2600" dirty="0"/>
          </a:p>
          <a:p>
            <a:pPr>
              <a:buClrTx/>
            </a:pPr>
            <a:r>
              <a:rPr lang="en-US" sz="2600" dirty="0"/>
              <a:t>Lenin suffered series of strokes and died in 1924.</a:t>
            </a:r>
          </a:p>
          <a:p>
            <a:pPr>
              <a:buClrTx/>
              <a:buFont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His death led to a power                                 struggle for control of the Communist Party and the country.  Lenin wanted Trotsky, the Party chose Stalin.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2600" dirty="0"/>
              <a:t>Lenin’s successor wasn’t decided until 1928.</a:t>
            </a:r>
          </a:p>
          <a:p>
            <a:pPr lvl="1">
              <a:buClrTx/>
              <a:buFontTx/>
              <a:buNone/>
            </a:pPr>
            <a:endParaRPr lang="en-US" sz="2000" dirty="0"/>
          </a:p>
        </p:txBody>
      </p:sp>
      <p:pic>
        <p:nvPicPr>
          <p:cNvPr id="50180" name="Picture 2" descr="npo00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201" y="1295400"/>
            <a:ext cx="3736975" cy="3873500"/>
          </a:xfrm>
          <a:prstGeom prst="rect">
            <a:avLst/>
          </a:prstGeom>
          <a:noFill/>
          <a:ln w="57150" algn="ctr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1"/>
            <a:ext cx="7772400" cy="533400"/>
          </a:xfrm>
        </p:spPr>
        <p:txBody>
          <a:bodyPr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Believe it Or Not!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057400" y="990600"/>
            <a:ext cx="8382000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Lenin’s embalmed corpse has been carefully preserved and has been on public display in Moscow’s Red Square since his death in 1924.       </a:t>
            </a:r>
            <a:r>
              <a:rPr lang="en-US" sz="2600" dirty="0">
                <a:hlinkClick r:id="rId2"/>
              </a:rPr>
              <a:t>Lenin’s Tomb</a:t>
            </a:r>
            <a:r>
              <a:rPr lang="en-US" sz="2600" dirty="0"/>
              <a:t>!</a:t>
            </a:r>
          </a:p>
        </p:txBody>
      </p:sp>
      <p:pic>
        <p:nvPicPr>
          <p:cNvPr id="51204" name="Picture 2" descr="http://blog.turntablelab.com/LeninBody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4040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7" descr="http://t2.gstatic.com/images?q=tbn:ANd9GcRaQGZY9UtgYgjO4YjZLP4VjfKWKCyS91PTNfYPrqGsOWX7IoN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3200400"/>
            <a:ext cx="3863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9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Unit V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Essential Questions:</a:t>
            </a:r>
            <a:endParaRPr lang="en-US"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cs typeface="Times New Roman" pitchFamily="18" charset="0"/>
              </a:rPr>
              <a:t>Describe the long-term and short-term causes of the Russian Revolution.  Focus particularly on ideology, social, economic, military  and political conditions.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>
                <a:cs typeface="Times New Roman" pitchFamily="18" charset="0"/>
              </a:rPr>
              <a:t>Are all revolutions the same?  Compare the Russian Revolution to the French Revolution.</a:t>
            </a:r>
            <a:endParaRPr lang="en-US" dirty="0"/>
          </a:p>
          <a:p>
            <a:pPr>
              <a:buClrTx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25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1" descr="http://subversify.com/wp-content/uploads/2009/10/lenins-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12725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943600"/>
            <a:ext cx="4876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Millions of people have visited Lenin’s tomb, waiting in long lines to view his body.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6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8572" y="381000"/>
            <a:ext cx="6117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Totalitarianism Under Stalin</a:t>
            </a:r>
            <a:endParaRPr lang="en-US" sz="4000" dirty="0"/>
          </a:p>
        </p:txBody>
      </p:sp>
      <p:pic>
        <p:nvPicPr>
          <p:cNvPr id="53251" name="Picture 8" descr="http://t3.gstatic.com/images?q=tbn:rlQvTm351O05DM:http://marknesop.files.wordpress.com/2010/10/stalin_victory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600200"/>
            <a:ext cx="439737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0" descr="http://www.logoi.com/picture-movies/img/stalin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3925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2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1626"/>
            <a:ext cx="7772400" cy="9937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Joseph Stalin, “Man of Steel”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	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371600"/>
            <a:ext cx="5029200" cy="518160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Stalin was cold, paranoid, ruthless, and ambitious.</a:t>
            </a:r>
          </a:p>
          <a:p>
            <a:pPr>
              <a:buClrTx/>
              <a:buFont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Used his position as General Secretary to gain complete control of Communist Party.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Named to succeed Lenin in 1928. Wasn’t Lenin’s choice.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>
              <a:buClrTx/>
            </a:pPr>
            <a:endParaRPr lang="en-US" sz="2600" dirty="0"/>
          </a:p>
          <a:p>
            <a:pPr>
              <a:buClrTx/>
              <a:buFontTx/>
              <a:buNone/>
            </a:pPr>
            <a:endParaRPr lang="en-US" sz="2600" dirty="0"/>
          </a:p>
          <a:p>
            <a:pPr>
              <a:buClrTx/>
            </a:pPr>
            <a:endParaRPr lang="en-US" sz="1400" dirty="0"/>
          </a:p>
          <a:p>
            <a:pPr>
              <a:buClrTx/>
              <a:buFontTx/>
              <a:buNone/>
            </a:pPr>
            <a:endParaRPr lang="en-US" sz="1200" dirty="0"/>
          </a:p>
          <a:p>
            <a:pPr lvl="1">
              <a:buClrTx/>
            </a:pPr>
            <a:endParaRPr lang="en-US" sz="1200" dirty="0"/>
          </a:p>
        </p:txBody>
      </p:sp>
      <p:pic>
        <p:nvPicPr>
          <p:cNvPr id="54276" name="Content Placeholder 4" descr="stalinDM2109_468x5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1295398"/>
            <a:ext cx="3235917" cy="38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linproject.com/assets/jpgs/LOC3c11092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7307"/>
            <a:ext cx="4114800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5635" y="6095971"/>
            <a:ext cx="170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Lenin and Stalin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2174" y="402105"/>
            <a:ext cx="411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“Stalin </a:t>
            </a:r>
            <a:r>
              <a:rPr lang="en-US" sz="2800" dirty="0"/>
              <a:t>is too rude and this defect</a:t>
            </a:r>
            <a:r>
              <a:rPr lang="en-US" sz="2800" dirty="0"/>
              <a:t>, although </a:t>
            </a:r>
            <a:r>
              <a:rPr lang="en-US" sz="2800" dirty="0"/>
              <a:t>quite tolerable in </a:t>
            </a:r>
            <a:r>
              <a:rPr lang="en-US" sz="2800" dirty="0"/>
              <a:t>our midst </a:t>
            </a:r>
            <a:r>
              <a:rPr lang="en-US" sz="2800" dirty="0"/>
              <a:t>and in dealing among </a:t>
            </a:r>
            <a:r>
              <a:rPr lang="en-US" sz="2800" dirty="0"/>
              <a:t>us Communists</a:t>
            </a:r>
            <a:r>
              <a:rPr lang="en-US" sz="2800" dirty="0"/>
              <a:t>, becomes intolerable</a:t>
            </a:r>
          </a:p>
          <a:p>
            <a:r>
              <a:rPr lang="en-US" sz="2800" dirty="0"/>
              <a:t>in a Secretary-General. That </a:t>
            </a:r>
            <a:r>
              <a:rPr lang="en-US" sz="2800" dirty="0"/>
              <a:t>is why </a:t>
            </a:r>
            <a:r>
              <a:rPr lang="en-US" sz="2800" dirty="0"/>
              <a:t>I suggest the comrades </a:t>
            </a:r>
            <a:r>
              <a:rPr lang="en-US" sz="2800" dirty="0"/>
              <a:t>think about </a:t>
            </a:r>
            <a:r>
              <a:rPr lang="en-US" sz="2800" dirty="0"/>
              <a:t>a way of removing Stalin</a:t>
            </a:r>
          </a:p>
          <a:p>
            <a:r>
              <a:rPr lang="en-US" sz="2800" dirty="0"/>
              <a:t>from that post</a:t>
            </a:r>
            <a:r>
              <a:rPr lang="en-US" sz="2800" dirty="0"/>
              <a:t>…”</a:t>
            </a:r>
          </a:p>
          <a:p>
            <a:endParaRPr lang="en-US" sz="2800" dirty="0"/>
          </a:p>
          <a:p>
            <a:r>
              <a:rPr lang="en-US" sz="2800" dirty="0"/>
              <a:t>                             - Lenin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5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xtimeline.com/__UserPic_Large/3737/ELT200711292339177688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8693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5486401"/>
            <a:ext cx="60900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</a:rPr>
              <a:t>Joseph Stalin, Vladimir Lenin, and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</a:rPr>
              <a:t>LeonTrotsky</a:t>
            </a:r>
            <a:endParaRPr lang="en-US" sz="24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9937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Leon Trotsky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	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990600"/>
            <a:ext cx="5257800" cy="51816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600" dirty="0"/>
              <a:t>Bolshevik leader, Commander of the Red Army, Commissar of Foreign Affairs in new Soviet government.</a:t>
            </a:r>
          </a:p>
          <a:p>
            <a:pPr>
              <a:buClrTx/>
              <a:buFont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Lenin’s preferred choice as his successor. </a:t>
            </a:r>
          </a:p>
          <a:p>
            <a:pPr>
              <a:buClrTx/>
            </a:pPr>
            <a:endParaRPr lang="en-US" sz="1200" dirty="0"/>
          </a:p>
          <a:p>
            <a:pPr>
              <a:buClrTx/>
            </a:pPr>
            <a:r>
              <a:rPr lang="en-US" sz="2600" dirty="0"/>
              <a:t>Trotsky and Stalin became bitter rivals. </a:t>
            </a:r>
          </a:p>
          <a:p>
            <a:pPr>
              <a:buClrTx/>
            </a:pPr>
            <a:endParaRPr lang="en-US" sz="1400" dirty="0"/>
          </a:p>
          <a:p>
            <a:pPr>
              <a:buClrTx/>
            </a:pPr>
            <a:r>
              <a:rPr lang="en-US" sz="2600" dirty="0"/>
              <a:t>What happened to Trotsky?</a:t>
            </a:r>
          </a:p>
          <a:p>
            <a:pPr marL="349250" indent="-349250">
              <a:buNone/>
            </a:pPr>
            <a:r>
              <a:rPr lang="en-US" sz="2600" dirty="0"/>
              <a:t>    </a:t>
            </a:r>
            <a:r>
              <a:rPr lang="en-US" sz="2600" dirty="0">
                <a:solidFill>
                  <a:srgbClr val="002060"/>
                </a:solidFill>
              </a:rPr>
              <a:t>F</a:t>
            </a:r>
            <a:r>
              <a:rPr lang="en-US" sz="2600" dirty="0">
                <a:solidFill>
                  <a:srgbClr val="002060"/>
                </a:solidFill>
              </a:rPr>
              <a:t>orced into exile in 1929 and, in 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  1940, was murdered in Mexico by agents of Stalin.</a:t>
            </a:r>
          </a:p>
          <a:p>
            <a:pPr lvl="1">
              <a:buClrTx/>
            </a:pPr>
            <a:endParaRPr lang="en-US" sz="1200" dirty="0"/>
          </a:p>
        </p:txBody>
      </p:sp>
      <p:pic>
        <p:nvPicPr>
          <p:cNvPr id="56324" name="Picture 2" descr="http://t3.gstatic.com/images?q=tbn:4RbDQhiteCRD3M:http://www.buyvintageglasses.com/wp-content/uploads/2009/10/trotsky-glasses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066801"/>
            <a:ext cx="27432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8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neurosurgerycns.files.wordpress.com/2010/08/the_death_of_leon_trot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1"/>
            <a:ext cx="5314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1" y="5334000"/>
            <a:ext cx="20168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Trotsky’s Deathbed</a:t>
            </a:r>
          </a:p>
        </p:txBody>
      </p:sp>
      <p:pic>
        <p:nvPicPr>
          <p:cNvPr id="57348" name="Picture 4" descr="http://ebmeierjochen.files.wordpress.com/2008/11/trotsky_icep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19200"/>
            <a:ext cx="28781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1" y="5334000"/>
            <a:ext cx="21228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The murder weapon</a:t>
            </a:r>
          </a:p>
        </p:txBody>
      </p:sp>
    </p:spTree>
    <p:extLst>
      <p:ext uri="{BB962C8B-B14F-4D97-AF65-F5344CB8AC3E}">
        <p14:creationId xmlns:p14="http://schemas.microsoft.com/office/powerpoint/2010/main" val="4467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772400" cy="1462088"/>
          </a:xfrm>
        </p:spPr>
        <p:txBody>
          <a:bodyPr/>
          <a:lstStyle/>
          <a:p>
            <a:pPr>
              <a:defRPr/>
            </a:pPr>
            <a:r>
              <a:rPr sz="3600" dirty="0">
                <a:solidFill>
                  <a:schemeClr val="accent2">
                    <a:lumMod val="10000"/>
                  </a:schemeClr>
                </a:solidFill>
              </a:rPr>
              <a:t>Stalin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 Takes Control</a:t>
            </a:r>
            <a:endParaRPr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2133601" y="1219200"/>
            <a:ext cx="5181599" cy="5334000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dirty="0">
                <a:solidFill>
                  <a:srgbClr val="002060"/>
                </a:solidFill>
              </a:rPr>
              <a:t>Stalin’s focus wasn’t on Lenin’s worldwide worker’s revolution. What was Stalin’s focus on?</a:t>
            </a:r>
          </a:p>
          <a:p>
            <a:pPr marL="349250" indent="-349250">
              <a:buNone/>
            </a:pPr>
            <a:r>
              <a:rPr lang="en-US" sz="2600" b="1" dirty="0"/>
              <a:t>    </a:t>
            </a:r>
            <a:r>
              <a:rPr lang="en-US" sz="2600" b="1" dirty="0">
                <a:solidFill>
                  <a:srgbClr val="002060"/>
                </a:solidFill>
              </a:rPr>
              <a:t>Making the Soviet Union a great    power. How?</a:t>
            </a:r>
            <a:endParaRPr lang="en-US" sz="2600" dirty="0">
              <a:solidFill>
                <a:srgbClr val="00206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sz="1400" dirty="0"/>
          </a:p>
          <a:p>
            <a:pPr eaLnBrk="1" hangingPunct="1">
              <a:buClrTx/>
            </a:pPr>
            <a:r>
              <a:rPr lang="en-US" sz="2600" dirty="0"/>
              <a:t>Focused on </a:t>
            </a:r>
            <a:r>
              <a:rPr lang="en-US" sz="2600" b="1" dirty="0"/>
              <a:t>military and industrial development.</a:t>
            </a:r>
          </a:p>
          <a:p>
            <a:pPr eaLnBrk="1" hangingPunct="1">
              <a:buClrTx/>
              <a:buFontTx/>
              <a:buNone/>
            </a:pPr>
            <a:endParaRPr lang="en-US" sz="1400" b="1" dirty="0"/>
          </a:p>
          <a:p>
            <a:pPr eaLnBrk="1" hangingPunct="1">
              <a:buClrTx/>
            </a:pPr>
            <a:r>
              <a:rPr lang="en-US" sz="2600" dirty="0"/>
              <a:t>Transformed the USSR into a </a:t>
            </a:r>
            <a:r>
              <a:rPr lang="en-US" sz="2600" b="1" dirty="0"/>
              <a:t>totalitarian</a:t>
            </a:r>
            <a:r>
              <a:rPr lang="en-US" sz="2600" b="1" i="1" dirty="0"/>
              <a:t> </a:t>
            </a:r>
            <a:r>
              <a:rPr lang="en-US" sz="2600" b="1" dirty="0"/>
              <a:t>state</a:t>
            </a:r>
            <a:r>
              <a:rPr lang="en-US" sz="2600" dirty="0"/>
              <a:t> to achieve his goals.</a:t>
            </a:r>
          </a:p>
          <a:p>
            <a:pPr eaLnBrk="1" hangingPunct="1">
              <a:buClrTx/>
            </a:pPr>
            <a:endParaRPr lang="en-US" sz="1400" dirty="0"/>
          </a:p>
          <a:p>
            <a:pPr eaLnBrk="1" hangingPunct="1">
              <a:buClrTx/>
              <a:buFontTx/>
              <a:buNone/>
            </a:pPr>
            <a:endParaRPr lang="en-US" sz="1000" dirty="0"/>
          </a:p>
        </p:txBody>
      </p:sp>
      <p:pic>
        <p:nvPicPr>
          <p:cNvPr id="58372" name="Picture 6" descr="http://t1.gstatic.com/images?q=tbn:ANd9GcRhvVmS9wYBBsPFghImwdpXWzfIVWzed3qKqE2ww0U5X8vbmB_q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238" y="1066800"/>
            <a:ext cx="31718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301626"/>
            <a:ext cx="7772400" cy="1069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What is Totalitarian Government?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2133600" y="1447800"/>
            <a:ext cx="7772400" cy="4495800"/>
          </a:xfrm>
        </p:spPr>
        <p:txBody>
          <a:bodyPr/>
          <a:lstStyle/>
          <a:p>
            <a:pPr marL="60325" indent="0"/>
            <a:r>
              <a:rPr lang="en-US" sz="2600" dirty="0"/>
              <a:t> Describes a government </a:t>
            </a:r>
          </a:p>
          <a:p>
            <a:pPr marL="60325" indent="0">
              <a:buNone/>
            </a:pPr>
            <a:r>
              <a:rPr lang="en-US" sz="2600" dirty="0"/>
              <a:t>   that takes </a:t>
            </a:r>
            <a:r>
              <a:rPr lang="en-US" sz="2600" b="1" dirty="0"/>
              <a:t>total control </a:t>
            </a:r>
          </a:p>
          <a:p>
            <a:pPr marL="60325" indent="0">
              <a:buNone/>
            </a:pPr>
            <a:r>
              <a:rPr lang="en-US" sz="2600" b="1" dirty="0"/>
              <a:t>   </a:t>
            </a:r>
            <a:r>
              <a:rPr lang="en-US" sz="2600" dirty="0"/>
              <a:t>over all aspects of public </a:t>
            </a:r>
          </a:p>
          <a:p>
            <a:pPr marL="60325" indent="0">
              <a:buNone/>
            </a:pPr>
            <a:r>
              <a:rPr lang="en-US" sz="2600" dirty="0"/>
              <a:t>   and private life.</a:t>
            </a:r>
          </a:p>
          <a:p>
            <a:pPr marL="60325" indent="0">
              <a:buNone/>
            </a:pPr>
            <a:endParaRPr lang="en-US" sz="2600" dirty="0"/>
          </a:p>
          <a:p>
            <a:pPr marL="60325" indent="0"/>
            <a:r>
              <a:rPr lang="en-US" sz="2600" dirty="0"/>
              <a:t> Several totalitarian states</a:t>
            </a:r>
          </a:p>
          <a:p>
            <a:pPr marL="60325" indent="0">
              <a:buNone/>
            </a:pPr>
            <a:r>
              <a:rPr lang="en-US" sz="2600" dirty="0"/>
              <a:t>   emerge during the 20</a:t>
            </a:r>
            <a:r>
              <a:rPr lang="en-US" sz="2600" baseline="30000" dirty="0"/>
              <a:t>th</a:t>
            </a:r>
            <a:endParaRPr lang="en-US" sz="2600" dirty="0"/>
          </a:p>
          <a:p>
            <a:pPr marL="60325" indent="0">
              <a:buNone/>
            </a:pPr>
            <a:r>
              <a:rPr lang="en-US" sz="2600" dirty="0"/>
              <a:t>   century. Where?</a:t>
            </a:r>
          </a:p>
          <a:p>
            <a:pPr marL="60325" indent="0">
              <a:buNone/>
            </a:pPr>
            <a:endParaRPr lang="en-US" sz="2600" dirty="0"/>
          </a:p>
        </p:txBody>
      </p:sp>
      <p:pic>
        <p:nvPicPr>
          <p:cNvPr id="59396" name="Picture 10" descr="http://wakelingenglish2.files.wordpress.com/2009/01/clenched_f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447800"/>
            <a:ext cx="38195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505200" y="5486400"/>
            <a:ext cx="1207008" cy="6385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20</a:t>
            </a:r>
            <a:r>
              <a:rPr lang="en-US" sz="2400" b="1" baseline="30000" dirty="0"/>
              <a:t>th</a:t>
            </a:r>
            <a:r>
              <a:rPr lang="en-US" sz="2400" b="1" dirty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Totalitarian States Emerge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topnews.in/files/adolf-hit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69" y="1600201"/>
            <a:ext cx="1934835" cy="27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ille85.files.wordpress.com/2009/04/stalin__s_future_by_extremefat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89" y="1615441"/>
            <a:ext cx="1897389" cy="26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u.glogster.com/media/12/50/61/32/506132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199"/>
            <a:ext cx="2222784" cy="27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rittprojects.wikispaces.com/file/view/5826_Mao%2520Zedong.jpg/135752461/331x475/5826_Mao%2520Zed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85" y="1595386"/>
            <a:ext cx="1830459" cy="27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yglesias.thinkprogress.org/wp-content/uploads/2008/09/09nkorea_60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33" y="4308970"/>
            <a:ext cx="4692701" cy="21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imeswampland.files.wordpress.com/2011/12/kim.jpg?w=600&amp;h=400&amp;crop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4" y="4301246"/>
            <a:ext cx="3275215" cy="21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7788" y="3953492"/>
            <a:ext cx="1378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Soviet Union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23569" y="3931913"/>
            <a:ext cx="1499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Nazi Germany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0944" y="3931913"/>
            <a:ext cx="5841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Italy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32402" y="3879273"/>
            <a:ext cx="18428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Communist China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8991" y="6115390"/>
            <a:ext cx="19271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North Korea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7772400" cy="1627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The Russian Revolution</a:t>
            </a:r>
            <a:b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and the Rise of Modern</a:t>
            </a:r>
            <a:b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10000"/>
                  </a:schemeClr>
                </a:solidFill>
              </a:rPr>
              <a:t>Communism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dirty="0">
                <a:solidFill>
                  <a:schemeClr val="accent2">
                    <a:lumMod val="10000"/>
                  </a:schemeClr>
                </a:solidFill>
              </a:rPr>
              <a:t>Key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 Traits of </a:t>
            </a:r>
            <a:r>
              <a:rPr sz="3600" b="1" dirty="0">
                <a:solidFill>
                  <a:schemeClr val="accent2">
                    <a:lumMod val="10000"/>
                  </a:schemeClr>
                </a:solidFill>
              </a:rPr>
              <a:t>Totalitarianism</a:t>
            </a:r>
            <a:endParaRPr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685800"/>
            <a:ext cx="8229600" cy="6172200"/>
          </a:xfrm>
        </p:spPr>
        <p:txBody>
          <a:bodyPr/>
          <a:lstStyle/>
          <a:p>
            <a:pPr marL="465138" lvl="1" indent="-300038"/>
            <a:r>
              <a:rPr lang="en-US" dirty="0" smtClean="0"/>
              <a:t>Dictatorship and one-party rule.</a:t>
            </a:r>
          </a:p>
          <a:p>
            <a:pPr marL="465138" lvl="1" indent="-300038"/>
            <a:r>
              <a:rPr lang="en-US" dirty="0" smtClean="0"/>
              <a:t>Personality cult centered on a dynamic leader.</a:t>
            </a:r>
          </a:p>
          <a:p>
            <a:pPr marL="465138" lvl="1" indent="-300038"/>
            <a:r>
              <a:rPr lang="en-US" dirty="0" smtClean="0"/>
              <a:t>Ideology (set of beliefs) which glorifies the goals of the state.</a:t>
            </a:r>
          </a:p>
          <a:p>
            <a:pPr marL="465138" lvl="1" indent="-300038"/>
            <a:r>
              <a:rPr lang="en-US" dirty="0" smtClean="0"/>
              <a:t>State control over all aspects of society.</a:t>
            </a:r>
          </a:p>
          <a:p>
            <a:pPr marL="465138" lvl="1" indent="-300038"/>
            <a:r>
              <a:rPr lang="en-US" dirty="0" smtClean="0"/>
              <a:t>State control over the individual. State demands total obedience and denies basic liberties.</a:t>
            </a:r>
          </a:p>
          <a:p>
            <a:pPr marL="465138" lvl="1" indent="-300038"/>
            <a:r>
              <a:rPr lang="en-US" dirty="0" smtClean="0"/>
              <a:t>Uses mass media to spread propaganda in attempt</a:t>
            </a:r>
          </a:p>
          <a:p>
            <a:pPr marL="1651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to control what people think.</a:t>
            </a:r>
          </a:p>
          <a:p>
            <a:pPr marL="465138" lvl="1" indent="-300038"/>
            <a:r>
              <a:rPr lang="en-US" dirty="0" smtClean="0"/>
              <a:t>Organized violence: Uses force and police terror to crush all opposition.</a:t>
            </a:r>
          </a:p>
          <a:p>
            <a:pPr marL="465138" lvl="1" indent="-300038"/>
            <a:r>
              <a:rPr lang="en-US" dirty="0" smtClean="0"/>
              <a:t>Targets certain groups, such as national minorities and political opponents, as enemies of the state.</a:t>
            </a:r>
          </a:p>
          <a:p>
            <a:pPr marL="865188" lvl="2" indent="-300038"/>
            <a:r>
              <a:rPr lang="en-US" sz="2200" i="1" dirty="0">
                <a:solidFill>
                  <a:srgbClr val="C00000"/>
                </a:solidFill>
              </a:rPr>
              <a:t>Complete packet page 15</a:t>
            </a:r>
          </a:p>
          <a:p>
            <a:pPr marL="565150" lvl="2" indent="0">
              <a:buNone/>
            </a:pPr>
            <a:endParaRPr lang="en-US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dirty="0">
                <a:solidFill>
                  <a:schemeClr val="accent2">
                    <a:lumMod val="10000"/>
                  </a:schemeClr>
                </a:solidFill>
              </a:rPr>
              <a:t>Stalin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 Seizes Control of the Economy.</a:t>
            </a:r>
            <a:endParaRPr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0"/>
            <a:ext cx="5410200" cy="373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Tx/>
              <a:buFontTx/>
              <a:buNone/>
              <a:defRPr/>
            </a:pPr>
            <a:r>
              <a:rPr lang="en-US" sz="2200" b="1" dirty="0"/>
              <a:t>	</a:t>
            </a:r>
            <a:r>
              <a:rPr lang="en-US" sz="2600" b="1" dirty="0"/>
              <a:t>Stalin’s goal: </a:t>
            </a:r>
            <a:r>
              <a:rPr lang="en-US" sz="2600" dirty="0"/>
              <a:t>To make up the fifty year gap between the USSR and more advanced countries in ten years. HOW?</a:t>
            </a:r>
          </a:p>
          <a:p>
            <a:pPr marL="793750" indent="-284163">
              <a:defRPr/>
            </a:pPr>
            <a:r>
              <a:rPr lang="en-US" sz="2600" dirty="0"/>
              <a:t>Rapid _______________.</a:t>
            </a:r>
          </a:p>
          <a:p>
            <a:pPr marL="793750" indent="-284163">
              <a:buNone/>
              <a:defRPr/>
            </a:pPr>
            <a:endParaRPr lang="en-US" sz="1400" dirty="0"/>
          </a:p>
          <a:p>
            <a:pPr marL="793750" indent="-284163">
              <a:defRPr/>
            </a:pPr>
            <a:r>
              <a:rPr lang="en-US" sz="2600" dirty="0"/>
              <a:t>Total control of all the factors of production (land, labor, and capital) by the _______</a:t>
            </a:r>
          </a:p>
          <a:p>
            <a:pPr marL="793750" indent="-284163">
              <a:buNone/>
              <a:defRPr/>
            </a:pPr>
            <a:endParaRPr lang="en-US" sz="1400" dirty="0"/>
          </a:p>
          <a:p>
            <a:pPr marL="793750" indent="-284163">
              <a:defRPr/>
            </a:pPr>
            <a:r>
              <a:rPr lang="en-US" sz="2600" dirty="0"/>
              <a:t>A ___________ economy in which the government makes all decisions.</a:t>
            </a:r>
          </a:p>
          <a:p>
            <a:pPr marL="793750" indent="-284163">
              <a:buNone/>
              <a:defRPr/>
            </a:pPr>
            <a:endParaRPr lang="en-US" sz="2600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61444" name="Content Placeholder 4" descr="stal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1295401"/>
            <a:ext cx="2679700" cy="2924175"/>
          </a:xfrm>
        </p:spPr>
      </p:pic>
      <p:sp>
        <p:nvSpPr>
          <p:cNvPr id="3" name="TextBox 2"/>
          <p:cNvSpPr txBox="1"/>
          <p:nvPr/>
        </p:nvSpPr>
        <p:spPr>
          <a:xfrm>
            <a:off x="4267201" y="2831069"/>
            <a:ext cx="2355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industrialization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4419601"/>
            <a:ext cx="8499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state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1" y="5105400"/>
            <a:ext cx="15279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j-lt"/>
              </a:rPr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24121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04801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Five Year Plans</a:t>
            </a:r>
            <a:endParaRPr lang="en-US"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>
          <a:xfrm>
            <a:off x="1981200" y="1371600"/>
            <a:ext cx="7772400" cy="4495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Set impossibly high ________</a:t>
            </a:r>
          </a:p>
          <a:p>
            <a:pPr marL="282575" indent="-282575">
              <a:buNone/>
            </a:pPr>
            <a:r>
              <a:rPr lang="en-US" dirty="0"/>
              <a:t> </a:t>
            </a:r>
            <a:r>
              <a:rPr lang="en-US" dirty="0"/>
              <a:t>   (goals) for output of steel, coal, </a:t>
            </a:r>
          </a:p>
          <a:p>
            <a:pPr marL="282575" indent="-282575">
              <a:buNone/>
            </a:pPr>
            <a:r>
              <a:rPr lang="en-US" dirty="0"/>
              <a:t> </a:t>
            </a:r>
            <a:r>
              <a:rPr lang="en-US" dirty="0"/>
              <a:t>    oil, and electricity.</a:t>
            </a:r>
          </a:p>
          <a:p>
            <a:pPr>
              <a:buClrTx/>
              <a:buNone/>
            </a:pPr>
            <a:endParaRPr lang="en-US" dirty="0"/>
          </a:p>
          <a:p>
            <a:pPr>
              <a:buClrTx/>
            </a:pPr>
            <a:r>
              <a:rPr lang="en-US" dirty="0"/>
              <a:t>Limited production of _______</a:t>
            </a:r>
          </a:p>
          <a:p>
            <a:pPr marL="0" indent="0">
              <a:buNone/>
            </a:pPr>
            <a:r>
              <a:rPr lang="en-US" dirty="0"/>
              <a:t>     goods. What was the result?</a:t>
            </a:r>
          </a:p>
          <a:p>
            <a:pPr>
              <a:buClrTx/>
              <a:buNone/>
            </a:pPr>
            <a:endParaRPr lang="en-US" dirty="0"/>
          </a:p>
          <a:p>
            <a:pPr>
              <a:buClrTx/>
            </a:pPr>
            <a:r>
              <a:rPr lang="en-US" dirty="0">
                <a:solidFill>
                  <a:srgbClr val="002060"/>
                </a:solidFill>
              </a:rPr>
              <a:t>People faced severe shortages of </a:t>
            </a:r>
          </a:p>
          <a:p>
            <a:pPr>
              <a:buClrTx/>
              <a:buNone/>
            </a:pPr>
            <a:r>
              <a:rPr lang="en-US" dirty="0">
                <a:solidFill>
                  <a:srgbClr val="002060"/>
                </a:solidFill>
              </a:rPr>
              <a:t>	housing, food, clothing etc.</a:t>
            </a:r>
          </a:p>
          <a:p>
            <a:pPr>
              <a:buClrTx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33" y="1164296"/>
            <a:ext cx="2971800" cy="39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8800" y="1371601"/>
            <a:ext cx="1093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j-lt"/>
              </a:rPr>
              <a:t>quotas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9142" y="3380509"/>
            <a:ext cx="15904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j-lt"/>
              </a:rPr>
              <a:t>consumer </a:t>
            </a:r>
          </a:p>
          <a:p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381001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Five Year Plans</a:t>
            </a:r>
            <a:endParaRPr lang="en-US"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>
          <a:xfrm>
            <a:off x="2057400" y="12192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US" sz="2600" dirty="0"/>
              <a:t>Government controlled every </a:t>
            </a:r>
          </a:p>
          <a:p>
            <a:pPr>
              <a:buClrTx/>
              <a:buNone/>
            </a:pPr>
            <a:r>
              <a:rPr lang="en-US" sz="2600" dirty="0"/>
              <a:t>	aspect of worker’s lives – </a:t>
            </a:r>
          </a:p>
          <a:p>
            <a:pPr>
              <a:buClrTx/>
              <a:buNone/>
            </a:pPr>
            <a:r>
              <a:rPr lang="en-US" sz="2600" dirty="0"/>
              <a:t>	assigned them jobs and set</a:t>
            </a:r>
          </a:p>
          <a:p>
            <a:pPr>
              <a:buClrTx/>
              <a:buNone/>
            </a:pPr>
            <a:r>
              <a:rPr lang="en-US" sz="2600" dirty="0"/>
              <a:t>	their hours and pay.</a:t>
            </a:r>
          </a:p>
          <a:p>
            <a:pPr>
              <a:buClr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Those who didn’t contribute </a:t>
            </a:r>
          </a:p>
          <a:p>
            <a:pPr>
              <a:buClrTx/>
              <a:buNone/>
            </a:pPr>
            <a:r>
              <a:rPr lang="en-US" sz="2600" dirty="0"/>
              <a:t>	were imprisoned or executed.</a:t>
            </a:r>
          </a:p>
          <a:p>
            <a:pPr>
              <a:buClrTx/>
              <a:buNone/>
            </a:pPr>
            <a:endParaRPr lang="en-US" sz="1400" dirty="0"/>
          </a:p>
          <a:p>
            <a:pPr>
              <a:buClrTx/>
            </a:pPr>
            <a:r>
              <a:rPr lang="en-US" sz="2600" dirty="0"/>
              <a:t>Results? </a:t>
            </a:r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en-US" sz="2600" dirty="0">
                <a:solidFill>
                  <a:srgbClr val="002060"/>
                </a:solidFill>
              </a:rPr>
              <a:t>From 1925 to 1937 the  Soviet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    economy grew by more than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   25 percent.</a:t>
            </a:r>
          </a:p>
          <a:p>
            <a:pPr>
              <a:buClrTx/>
            </a:pPr>
            <a:endParaRPr lang="en-US" sz="2600" dirty="0"/>
          </a:p>
        </p:txBody>
      </p:sp>
      <p:pic>
        <p:nvPicPr>
          <p:cNvPr id="6" name="Picture 10" descr="http://1.bp.blogspot.com/_lMDKk5K9kwk/TMwB97ibzGI/AAAAAAAAAIw/C7HvyWRNBjM/s1600/soviet-poster-tracto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33073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5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1"/>
            <a:ext cx="7772400" cy="1069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Policy of Collectivization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5562600" cy="48006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400" dirty="0"/>
              <a:t>25 million privately-owned farms seized by government.</a:t>
            </a:r>
          </a:p>
          <a:p>
            <a:pPr>
              <a:buClrTx/>
            </a:pPr>
            <a:r>
              <a:rPr lang="en-US" sz="2400" dirty="0"/>
              <a:t>Combined into large, government-owned </a:t>
            </a:r>
            <a:r>
              <a:rPr lang="en-US" sz="2400" b="1" dirty="0"/>
              <a:t>collective farms</a:t>
            </a:r>
            <a:r>
              <a:rPr lang="en-US" sz="2400" dirty="0"/>
              <a:t>.</a:t>
            </a:r>
          </a:p>
          <a:p>
            <a:pPr>
              <a:buClrTx/>
            </a:pPr>
            <a:r>
              <a:rPr lang="en-US" sz="2400" dirty="0"/>
              <a:t>Millions of peasants forced to work on these farms producing food for the state.</a:t>
            </a:r>
          </a:p>
          <a:p>
            <a:pPr>
              <a:buClrTx/>
            </a:pPr>
            <a:r>
              <a:rPr lang="en-US" sz="2400" b="1" dirty="0"/>
              <a:t>Kulaks</a:t>
            </a:r>
            <a:r>
              <a:rPr lang="en-US" sz="2400" dirty="0"/>
              <a:t> resisted and Stalin set out</a:t>
            </a:r>
          </a:p>
          <a:p>
            <a:pPr>
              <a:buClrTx/>
              <a:buFontTx/>
              <a:buNone/>
            </a:pPr>
            <a:r>
              <a:rPr lang="en-US" sz="2400" dirty="0"/>
              <a:t>	to eliminate them. Millions killed.</a:t>
            </a:r>
          </a:p>
          <a:p>
            <a:pPr>
              <a:buClrTx/>
            </a:pPr>
            <a:r>
              <a:rPr lang="en-US" sz="2400" dirty="0"/>
              <a:t>Food production plummeting and mass </a:t>
            </a:r>
            <a:r>
              <a:rPr lang="en-US" sz="2400" b="1" dirty="0"/>
              <a:t>famine </a:t>
            </a:r>
            <a:r>
              <a:rPr lang="en-US" sz="2400" dirty="0"/>
              <a:t>occurred.</a:t>
            </a:r>
          </a:p>
          <a:p>
            <a:pPr>
              <a:buClrTx/>
            </a:pPr>
            <a:r>
              <a:rPr lang="en-US" sz="2400" dirty="0"/>
              <a:t>Between 5-10 million peasants died as a result of Stalin’s policies.</a:t>
            </a:r>
          </a:p>
          <a:p>
            <a:pPr>
              <a:buClrTx/>
              <a:buFontTx/>
              <a:buNone/>
            </a:pPr>
            <a:endParaRPr lang="en-US" sz="2600" dirty="0"/>
          </a:p>
          <a:p>
            <a:pPr>
              <a:buClrTx/>
            </a:pP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371600"/>
            <a:ext cx="26596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4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46208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Methods of Control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143000"/>
            <a:ext cx="8077200" cy="4114800"/>
          </a:xfrm>
        </p:spPr>
        <p:txBody>
          <a:bodyPr>
            <a:normAutofit fontScale="55000" lnSpcReduction="20000"/>
          </a:bodyPr>
          <a:lstStyle/>
          <a:p>
            <a:pPr>
              <a:buClrTx/>
              <a:defRPr/>
            </a:pPr>
            <a:r>
              <a:rPr lang="en-US" sz="2600" b="1" dirty="0"/>
              <a:t>Police Terror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Secret police monitored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phone lines, read mail,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and planted informers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everywhere.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Children encouraged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to report on disloyal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remarks heard at home.</a:t>
            </a:r>
          </a:p>
          <a:p>
            <a:pPr indent="406400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Secret police arrested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and executed millions of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so-called traitors.</a:t>
            </a:r>
          </a:p>
          <a:p>
            <a:pPr indent="166688">
              <a:buNone/>
              <a:defRPr/>
            </a:pPr>
            <a:endParaRPr lang="en-US" sz="2400" dirty="0"/>
          </a:p>
          <a:p>
            <a:pPr indent="166688"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7588" name="Picture 6" descr="http://trinities.org/blog/wp-content/uploads/firingsqu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1"/>
            <a:ext cx="3886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4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Methods of Control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838200"/>
            <a:ext cx="8077200" cy="4114800"/>
          </a:xfrm>
        </p:spPr>
        <p:txBody>
          <a:bodyPr>
            <a:normAutofit fontScale="47500" lnSpcReduction="20000"/>
          </a:bodyPr>
          <a:lstStyle/>
          <a:p>
            <a:pPr>
              <a:buClrTx/>
              <a:defRPr/>
            </a:pPr>
            <a:r>
              <a:rPr lang="en-US" sz="2600" b="1" dirty="0"/>
              <a:t>Indoctrination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</a:t>
            </a:r>
            <a:r>
              <a:rPr lang="en-US" sz="2400" dirty="0"/>
              <a:t>Instruction on the government’s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400" dirty="0"/>
              <a:t>	beliefs – to mold people’s minds.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400" dirty="0"/>
              <a:t>  State-supported youth groups.</a:t>
            </a:r>
          </a:p>
          <a:p>
            <a:pPr>
              <a:tabLst>
                <a:tab pos="749300" algn="l"/>
              </a:tabLst>
              <a:defRPr/>
            </a:pPr>
            <a:r>
              <a:rPr lang="en-US" sz="2600" b="1" dirty="0"/>
              <a:t>Propaganda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500" dirty="0"/>
              <a:t>  </a:t>
            </a:r>
            <a:r>
              <a:rPr lang="en-US" sz="2400" dirty="0"/>
              <a:t>Biased or incomplete information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400" dirty="0"/>
              <a:t>	used to influence people’s beliefs.</a:t>
            </a:r>
          </a:p>
          <a:p>
            <a:pPr>
              <a:tabLst>
                <a:tab pos="749300" algn="l"/>
              </a:tabLst>
              <a:defRPr/>
            </a:pPr>
            <a:r>
              <a:rPr lang="en-US" b="1" dirty="0"/>
              <a:t>Censorship</a:t>
            </a:r>
          </a:p>
          <a:p>
            <a:pPr indent="61913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500" dirty="0"/>
              <a:t>  </a:t>
            </a:r>
            <a:r>
              <a:rPr lang="en-US" sz="2400" dirty="0"/>
              <a:t>Writers, artists, composers were</a:t>
            </a:r>
          </a:p>
          <a:p>
            <a:pPr indent="61913">
              <a:buNone/>
              <a:tabLst>
                <a:tab pos="749300" algn="l"/>
              </a:tabLst>
              <a:defRPr/>
            </a:pPr>
            <a:r>
              <a:rPr lang="en-US" sz="2400" dirty="0"/>
              <a:t>	censored.</a:t>
            </a:r>
          </a:p>
          <a:p>
            <a:pPr indent="61913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400" dirty="0"/>
              <a:t>	Government controlled all books,</a:t>
            </a:r>
          </a:p>
          <a:p>
            <a:pPr indent="61913">
              <a:buNone/>
              <a:tabLst>
                <a:tab pos="749300" algn="l"/>
              </a:tabLst>
              <a:defRPr/>
            </a:pPr>
            <a:r>
              <a:rPr lang="en-US" sz="2400" dirty="0"/>
              <a:t>	newspapers, films, radio, and</a:t>
            </a:r>
          </a:p>
          <a:p>
            <a:pPr indent="61913">
              <a:buNone/>
              <a:tabLst>
                <a:tab pos="749300" algn="l"/>
              </a:tabLst>
              <a:defRPr/>
            </a:pPr>
            <a:r>
              <a:rPr lang="en-US" sz="2400" dirty="0"/>
              <a:t>	other sources of information.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8612" name="Picture 2" descr="http://t1.gstatic.com/images?q=tbn:ANd9GcSu-bp9ZqmTNzmR-f9ctmC38lE6VNrJPIZ-qly15RYYz8ySv3qN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990600"/>
            <a:ext cx="266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0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Methods of Control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914400"/>
            <a:ext cx="8077200" cy="4114800"/>
          </a:xfrm>
        </p:spPr>
        <p:txBody>
          <a:bodyPr>
            <a:normAutofit fontScale="47500" lnSpcReduction="20000"/>
          </a:bodyPr>
          <a:lstStyle/>
          <a:p>
            <a:pPr>
              <a:buClrTx/>
              <a:defRPr/>
            </a:pPr>
            <a:r>
              <a:rPr lang="en-US" sz="2600" b="1" dirty="0"/>
              <a:t>Religious Persecution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Stalin opposed to religion and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banned the teaching of it.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Sunday no longer day of rest.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Russian Orthodox Church was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the main target.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Police destroyed churches and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synagogues.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Many religious leaders killed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or sent to the Gulag.</a:t>
            </a: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9636" name="Picture 5" descr="http://www.novascotiascott.com/wp-content/uploads/2008/12/stal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066800"/>
            <a:ext cx="2514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3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</a:t>
            </a:r>
            <a:r>
              <a:rPr lang="en-US" sz="3600" b="1" dirty="0">
                <a:solidFill>
                  <a:schemeClr val="accent2">
                    <a:lumMod val="10000"/>
                  </a:schemeClr>
                </a:solidFill>
              </a:rPr>
              <a:t>“Great Purge”</a:t>
            </a: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, 1936-1938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838200"/>
            <a:ext cx="8077200" cy="4114800"/>
          </a:xfrm>
        </p:spPr>
        <p:txBody>
          <a:bodyPr>
            <a:normAutofit fontScale="47500" lnSpcReduction="20000"/>
          </a:bodyPr>
          <a:lstStyle/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	Stalin set out to eliminate</a:t>
            </a:r>
          </a:p>
          <a:p>
            <a:pPr indent="0">
              <a:buNone/>
              <a:tabLst>
                <a:tab pos="749300" algn="l"/>
              </a:tabLst>
              <a:defRPr/>
            </a:pPr>
            <a:r>
              <a:rPr lang="en-US" sz="2600" dirty="0"/>
              <a:t> </a:t>
            </a:r>
            <a:r>
              <a:rPr lang="en-US" sz="2600" dirty="0"/>
              <a:t>    anyone viewed as a threat.</a:t>
            </a:r>
          </a:p>
          <a:p>
            <a:pPr indent="0">
              <a:buNone/>
              <a:tabLst>
                <a:tab pos="749300" algn="l"/>
              </a:tabLst>
              <a:defRPr/>
            </a:pPr>
            <a:endParaRPr lang="en-US" sz="1000" dirty="0"/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  Thousands of government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officials, Communist Party                                      	members, and others were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executed for “crimes against 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2600" dirty="0"/>
              <a:t>	the Soviet state.”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sz="1000" dirty="0"/>
          </a:p>
          <a:p>
            <a:pPr indent="406400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950,000 - 1.2 million people </a:t>
            </a:r>
          </a:p>
          <a:p>
            <a:pPr indent="406400">
              <a:buNone/>
              <a:tabLst>
                <a:tab pos="749300" algn="l"/>
              </a:tabLst>
              <a:defRPr/>
            </a:pPr>
            <a:r>
              <a:rPr lang="en-US" sz="2600" dirty="0"/>
              <a:t>were executed during this two </a:t>
            </a:r>
          </a:p>
          <a:p>
            <a:pPr indent="406400">
              <a:buNone/>
              <a:tabLst>
                <a:tab pos="749300" algn="l"/>
              </a:tabLst>
              <a:defRPr/>
            </a:pPr>
            <a:r>
              <a:rPr lang="en-US" sz="2600" dirty="0"/>
              <a:t>year period!</a:t>
            </a:r>
          </a:p>
          <a:p>
            <a:pPr indent="406400">
              <a:buNone/>
              <a:tabLst>
                <a:tab pos="749300" algn="l"/>
              </a:tabLst>
              <a:defRPr/>
            </a:pPr>
            <a:endParaRPr lang="en-US" sz="1400" dirty="0"/>
          </a:p>
          <a:p>
            <a:pPr marL="800100" indent="-457200">
              <a:buFont typeface="Wingdings" pitchFamily="2" charset="2"/>
              <a:buChar char="Ø"/>
              <a:tabLst>
                <a:tab pos="749300" algn="l"/>
              </a:tabLst>
              <a:defRPr/>
            </a:pPr>
            <a:r>
              <a:rPr lang="en-US" sz="2600" dirty="0"/>
              <a:t>Also called </a:t>
            </a:r>
            <a:r>
              <a:rPr lang="en-US" sz="2600" b="1" dirty="0"/>
              <a:t>“Great Terror.”</a:t>
            </a:r>
          </a:p>
          <a:p>
            <a:pPr indent="166688">
              <a:buNone/>
              <a:tabLst>
                <a:tab pos="749300" algn="l"/>
              </a:tabLst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Picture 2" descr="http://ecx.images-amazon.com/images/I/41wPdPcFL5L._SL500_AA3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75" y="914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youropinionsarewrong.com/images/random/stalin-air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52400"/>
            <a:ext cx="50550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1626"/>
            <a:ext cx="7772400" cy="765175"/>
          </a:xfrm>
        </p:spPr>
        <p:txBody>
          <a:bodyPr/>
          <a:lstStyle/>
          <a:p>
            <a:pPr algn="ctr"/>
            <a:r>
              <a:rPr lang="en-US" sz="3200" dirty="0"/>
              <a:t>Introductory Vocab Quiz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/>
              <a:t>1)	</a:t>
            </a:r>
            <a:r>
              <a:rPr lang="en-US" sz="2200" dirty="0"/>
              <a:t>Who was the leader of the provisional government in Russia?</a:t>
            </a:r>
          </a:p>
          <a:p>
            <a:r>
              <a:rPr lang="en-US" sz="2200" dirty="0"/>
              <a:t>2)	What was the name of the Russian Parliament?</a:t>
            </a:r>
          </a:p>
          <a:p>
            <a:r>
              <a:rPr lang="en-US" sz="2200" dirty="0"/>
              <a:t>3)	What was the name of the wealthy peasants in Russia?</a:t>
            </a:r>
          </a:p>
          <a:p>
            <a:r>
              <a:rPr lang="en-US" sz="2200" dirty="0"/>
              <a:t>4)	What political group was led by Vladimir Lenin?</a:t>
            </a:r>
          </a:p>
          <a:p>
            <a:r>
              <a:rPr lang="en-US" sz="2200" dirty="0"/>
              <a:t>5) 	What term refers to “organized waves of violence”?</a:t>
            </a:r>
          </a:p>
          <a:p>
            <a:r>
              <a:rPr lang="en-US" sz="2200" dirty="0"/>
              <a:t>6)	Who was the last Czar of Russia?</a:t>
            </a:r>
          </a:p>
          <a:p>
            <a:r>
              <a:rPr lang="en-US" sz="2200" dirty="0"/>
              <a:t>7)     Plan of Lenin’s to promote financial growth in Russia- 	allowed for small scale capitalism.</a:t>
            </a:r>
          </a:p>
          <a:p>
            <a:r>
              <a:rPr lang="en-US" sz="2200" dirty="0"/>
              <a:t>8)     Peaceful  protest against the Czar in 1905 that ended violently.</a:t>
            </a:r>
          </a:p>
          <a:p>
            <a:r>
              <a:rPr lang="en-US" sz="2200" dirty="0"/>
              <a:t>9)     Government created art to promote the </a:t>
            </a:r>
            <a:r>
              <a:rPr lang="en-US" sz="2200" dirty="0"/>
              <a:t>C</a:t>
            </a:r>
            <a:r>
              <a:rPr lang="en-US" sz="2200" dirty="0"/>
              <a:t>ommunist state.</a:t>
            </a:r>
          </a:p>
          <a:p>
            <a:r>
              <a:rPr lang="en-US" sz="2200" dirty="0"/>
              <a:t>10)   Ruthless leader of Russia that used fear and secret police to 	control his people.</a:t>
            </a:r>
          </a:p>
          <a:p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8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hobos.ramapo.edu/~theed/Cold_War/b_Stalin_era/b_Yalta/Images/Stalin-Alone-Rem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5438"/>
            <a:ext cx="7924800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Stalin’s Purge of the Red Army, 1937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2192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indent="166688">
              <a:buNone/>
              <a:tabLst>
                <a:tab pos="749300" algn="l"/>
              </a:tabLst>
              <a:defRPr/>
            </a:pPr>
            <a:r>
              <a:rPr lang="en-US" sz="1000" dirty="0"/>
              <a:t> 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sz="2600" dirty="0"/>
              <a:t>Stalin </a:t>
            </a:r>
            <a:r>
              <a:rPr lang="en-US" dirty="0"/>
              <a:t>became convinced that the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leadership of the Red Army was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planning a coup against him. 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dirty="0"/>
              <a:t>Eight top Red Army commanders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were charged with conspiracy. All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eight convicted and executed. 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dirty="0"/>
              <a:t>A total of 30,000 members of the </a:t>
            </a:r>
          </a:p>
          <a:p>
            <a:pPr marL="344488" indent="-344488">
              <a:buNone/>
              <a:tabLst>
                <a:tab pos="344488" algn="l"/>
              </a:tabLst>
              <a:defRPr/>
            </a:pPr>
            <a:r>
              <a:rPr lang="en-US" dirty="0"/>
              <a:t>	armed forces were executed.</a:t>
            </a:r>
          </a:p>
          <a:p>
            <a:pPr marL="344488" indent="-344488">
              <a:buFont typeface="Wingdings" pitchFamily="2" charset="2"/>
              <a:buChar char="Ø"/>
              <a:tabLst>
                <a:tab pos="344488" algn="l"/>
              </a:tabLst>
              <a:defRPr/>
            </a:pPr>
            <a:r>
              <a:rPr lang="en-US" dirty="0"/>
              <a:t>Included </a:t>
            </a:r>
            <a:r>
              <a:rPr lang="en-US" i="1" dirty="0"/>
              <a:t>half </a:t>
            </a:r>
            <a:r>
              <a:rPr lang="en-US" dirty="0"/>
              <a:t>of all Soviet Union’s </a:t>
            </a:r>
          </a:p>
          <a:p>
            <a:pPr marL="0" indent="0">
              <a:buNone/>
              <a:tabLst>
                <a:tab pos="344488" algn="l"/>
              </a:tabLst>
              <a:defRPr/>
            </a:pPr>
            <a:r>
              <a:rPr lang="en-US" dirty="0"/>
              <a:t> </a:t>
            </a:r>
            <a:r>
              <a:rPr lang="en-US" dirty="0"/>
              <a:t>   army officers!</a:t>
            </a:r>
          </a:p>
          <a:p>
            <a:pPr indent="166688">
              <a:buFont typeface="Wingdings" pitchFamily="2" charset="2"/>
              <a:buChar char="Ø"/>
              <a:tabLst>
                <a:tab pos="749300" algn="l"/>
              </a:tabLst>
              <a:defRPr/>
            </a:pPr>
            <a:endParaRPr lang="en-US" dirty="0"/>
          </a:p>
          <a:p>
            <a:pPr>
              <a:buClrTx/>
              <a:buFontTx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6564" name="Picture 4" descr="http://www.tashkeelhaider.com/wp-content/uploads/2009/09/05.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600200"/>
            <a:ext cx="2133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7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5562600"/>
            <a:ext cx="7467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4755" name="Picture 11" descr="http://frontpagemag.com/wp-content/uploads/2009/12/stalin_gu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1"/>
            <a:ext cx="73850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Box 2"/>
          <p:cNvSpPr txBox="1">
            <a:spLocks noChangeArrowheads="1"/>
          </p:cNvSpPr>
          <p:nvPr/>
        </p:nvSpPr>
        <p:spPr bwMode="auto">
          <a:xfrm>
            <a:off x="5029200" y="5638800"/>
            <a:ext cx="2385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Video: Life Under Stalin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The Soviet Gulag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4698" y="1038562"/>
            <a:ext cx="5181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/>
              <a:t>M</a:t>
            </a:r>
            <a:r>
              <a:rPr lang="en-US" sz="2800" dirty="0"/>
              <a:t>assive </a:t>
            </a:r>
            <a:r>
              <a:rPr lang="en-US" sz="2800" dirty="0"/>
              <a:t>system of </a:t>
            </a:r>
            <a:r>
              <a:rPr lang="en-US" sz="2800" b="1" dirty="0"/>
              <a:t>forced labor </a:t>
            </a:r>
            <a:r>
              <a:rPr lang="en-US" sz="2800" b="1" dirty="0"/>
              <a:t>camps</a:t>
            </a:r>
            <a:r>
              <a:rPr lang="en-US" sz="2800" dirty="0"/>
              <a:t> </a:t>
            </a:r>
            <a:r>
              <a:rPr lang="en-US" sz="2800" dirty="0"/>
              <a:t>that existed under Stalin’s rule.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/>
              <a:t>L</a:t>
            </a:r>
            <a:r>
              <a:rPr lang="en-US" sz="2800" dirty="0"/>
              <a:t>abor </a:t>
            </a:r>
            <a:r>
              <a:rPr lang="en-US" sz="2800" dirty="0"/>
              <a:t>camp prisoners </a:t>
            </a:r>
            <a:r>
              <a:rPr lang="en-US" sz="2800" dirty="0"/>
              <a:t>were an </a:t>
            </a:r>
            <a:r>
              <a:rPr lang="en-US" sz="2800" dirty="0"/>
              <a:t>important </a:t>
            </a:r>
            <a:r>
              <a:rPr lang="en-US" sz="2800" dirty="0"/>
              <a:t>source of labor for </a:t>
            </a:r>
            <a:r>
              <a:rPr lang="en-US" sz="2800" dirty="0"/>
              <a:t>many industries. </a:t>
            </a: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/>
              <a:t>Millions </a:t>
            </a:r>
            <a:r>
              <a:rPr lang="en-US" sz="2800" dirty="0"/>
              <a:t>suffered in the camps, many guilty of no crime.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050" name="Picture 2" descr="http://upload.wikimedia.org/wikipedia/en/thumb/0/01/Vorkuta_Gulag.jpg/260px-Vorkuta_Gu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98" y="1038561"/>
            <a:ext cx="33217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shanka.us/blog/images/magad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98" y="3191558"/>
            <a:ext cx="32956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The Soviet Gulag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71683" name="Picture 2" descr="http://www.units.muohio.edu/havighurstcenter/themes/gulag/images/Belbaltlag--19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066801"/>
            <a:ext cx="4327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www.spartacus.schoolnet.co.uk/RUSsib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4" y="4038600"/>
            <a:ext cx="4383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http://russia.foreignpolicyblogs.com/files/2009/05/gu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66800"/>
            <a:ext cx="429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8" descr="http://patdollard.com/wp-content/uploads/2009/11/gulag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02089"/>
            <a:ext cx="4267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lgagermans.net/norka/images/workers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93" y="381000"/>
            <a:ext cx="837362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The Soviet Gulag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72707" name="Picture 4" descr="http://2.bp.blogspot.com/_jsTbWFeCtdY/S-LmW9UihqI/AAAAAAAAAYA/2poFrb9zSZM/s1600/1gulag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990601"/>
            <a:ext cx="706596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5334001"/>
            <a:ext cx="8280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400" dirty="0"/>
              <a:t>476 separate camps all over USSR. Most notorious in Arctic and Sub-Arctic regions (“SIBERIA”)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“Drawings From the Gulag”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r>
              <a:rPr lang="en-US" dirty="0"/>
              <a:t>“Drawings From the Gulag” bears witness to some of the most horrific events to take place in Soviet prison camps, scenes that no camera was ever allowed to capture.</a:t>
            </a:r>
          </a:p>
          <a:p>
            <a:r>
              <a:rPr lang="en-US" dirty="0"/>
              <a:t>Almost 240 pages cover to cover, the book begins with a terse biography of author and illustrator Danzig </a:t>
            </a:r>
            <a:r>
              <a:rPr lang="en-US" dirty="0" err="1"/>
              <a:t>Baldaev</a:t>
            </a:r>
            <a:r>
              <a:rPr lang="en-US" dirty="0"/>
              <a:t>, a former warden at Leningrad’s infamous </a:t>
            </a:r>
            <a:r>
              <a:rPr lang="en-US" dirty="0" err="1"/>
              <a:t>Kresty</a:t>
            </a:r>
            <a:r>
              <a:rPr lang="en-US" dirty="0"/>
              <a:t> prison. After that, it’s basically 130 detailed depictions of beatings, rape and torture.</a:t>
            </a:r>
          </a:p>
        </p:txBody>
      </p:sp>
    </p:spTree>
    <p:extLst>
      <p:ext uri="{BB962C8B-B14F-4D97-AF65-F5344CB8AC3E}">
        <p14:creationId xmlns:p14="http://schemas.microsoft.com/office/powerpoint/2010/main" val="77558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times.ru/archive/img/1686/2011_12_07_03_47_1686_11_Gulag_Drawings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4322"/>
            <a:ext cx="6629400" cy="63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00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times.ru/archive/img/1686/2011_12_07_03_48_1686_11_Gulag_Drawings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5270"/>
            <a:ext cx="6404675" cy="62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5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rokenworld.wikispaces.com/file/view/Rusland,_Alexander_III._Alexandrovich,_Zar_1845_-_1894.jpg/30635334/Rusland,_Alexander_III._Alexandrovich,_Zar_1845_-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17605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english-online.at/history/russian-revolution/tsar-nicholas-ii-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1"/>
            <a:ext cx="18415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d/d4/Alexander_Kerensky_LOC_24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1"/>
            <a:ext cx="1752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8800" y="301625"/>
            <a:ext cx="8534400" cy="146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</a:rPr>
              <a:t>Group Assignment: 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Construct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a timeline that explains the key events that occurred in Russia during the time period of these Russian leaders.</a:t>
            </a:r>
            <a:endParaRPr lang="en-US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7" name="Picture 4" descr="lenin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05800" y="2286000"/>
            <a:ext cx="1893888" cy="2649538"/>
          </a:xfr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1" y="5181600"/>
            <a:ext cx="1221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Alexander III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1" y="5105400"/>
            <a:ext cx="931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Nicolas II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1" y="5105400"/>
            <a:ext cx="93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Kerensky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686800" y="5029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Lenin</a:t>
            </a:r>
          </a:p>
        </p:txBody>
      </p:sp>
    </p:spTree>
    <p:extLst>
      <p:ext uri="{BB962C8B-B14F-4D97-AF65-F5344CB8AC3E}">
        <p14:creationId xmlns:p14="http://schemas.microsoft.com/office/powerpoint/2010/main" val="220152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iXSddXHNoPg/TbxlRoB9dTI/AAAAAAAAAHk/CT0fRQTE0fo/s1600/lifeingulag-53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36" y="381000"/>
            <a:ext cx="6639264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08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X7cq0i0IwXc/TQqjS7RW4rI/AAAAAAAAEyk/G6m-9XMG7eQ/s1600/gula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1"/>
            <a:ext cx="6248400" cy="64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175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</a:rPr>
              <a:t>Legacy of the Gulag</a:t>
            </a:r>
            <a:endParaRPr lang="en-US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2057400" y="1295400"/>
            <a:ext cx="3276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lvl="2" indent="-179388">
              <a:buFont typeface="Arial" pitchFamily="34" charset="0"/>
              <a:buChar char="•"/>
              <a:defRPr/>
            </a:pPr>
            <a:r>
              <a:rPr lang="en-US" sz="2600" dirty="0"/>
              <a:t>Estimated that 20-40 million people passed through </a:t>
            </a:r>
            <a:r>
              <a:rPr lang="en-US" sz="2600" dirty="0"/>
              <a:t>the</a:t>
            </a:r>
          </a:p>
          <a:p>
            <a:pPr marL="349250" lvl="2" indent="-184150">
              <a:defRPr/>
            </a:pPr>
            <a:r>
              <a:rPr lang="en-US" sz="2600" dirty="0"/>
              <a:t> </a:t>
            </a:r>
            <a:r>
              <a:rPr lang="en-US" sz="2600" dirty="0"/>
              <a:t> Gulag  from 1928    until  Stalin’s death  in 1953.</a:t>
            </a:r>
            <a:endParaRPr lang="en-US" sz="2600" dirty="0"/>
          </a:p>
          <a:p>
            <a:pPr marL="465138" lvl="2" indent="-300038">
              <a:defRPr/>
            </a:pPr>
            <a:endParaRPr lang="en-US" sz="2600" dirty="0"/>
          </a:p>
          <a:p>
            <a:pPr marL="344488" lvl="2" indent="-179388">
              <a:buFont typeface="Arial" pitchFamily="34" charset="0"/>
              <a:buChar char="•"/>
              <a:defRPr/>
            </a:pPr>
            <a:r>
              <a:rPr lang="en-US" sz="2600" dirty="0"/>
              <a:t>Over two million </a:t>
            </a:r>
            <a:r>
              <a:rPr lang="en-US" sz="2600" dirty="0"/>
              <a:t>people died in the </a:t>
            </a:r>
            <a:r>
              <a:rPr lang="en-US" sz="2600" dirty="0"/>
              <a:t>camps. </a:t>
            </a:r>
            <a:endParaRPr lang="en-US" sz="2600" dirty="0"/>
          </a:p>
        </p:txBody>
      </p:sp>
      <p:pic>
        <p:nvPicPr>
          <p:cNvPr id="73732" name="Picture 5" descr="http://1.bp.blogspot.com/_jsTbWFeCtdY/S-Lm6YvDcaI/AAAAAAAAAYI/ptgJOidtblU/s1600/gula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1869"/>
            <a:ext cx="5137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3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841375"/>
          </a:xfrm>
        </p:spPr>
        <p:txBody>
          <a:bodyPr/>
          <a:lstStyle/>
          <a:p>
            <a:r>
              <a:rPr lang="en-US" sz="3600" dirty="0"/>
              <a:t>Required Timeline Events: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4114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/>
              <a:t>Lenin’s return to Russia</a:t>
            </a:r>
          </a:p>
          <a:p>
            <a:pPr>
              <a:buClrTx/>
            </a:pPr>
            <a:r>
              <a:rPr lang="en-US" sz="1600" dirty="0"/>
              <a:t>Reign of Czar Alexander III</a:t>
            </a:r>
          </a:p>
          <a:p>
            <a:pPr>
              <a:buClrTx/>
            </a:pPr>
            <a:r>
              <a:rPr lang="en-US" sz="1600" dirty="0"/>
              <a:t>Russian Civil War</a:t>
            </a:r>
          </a:p>
          <a:p>
            <a:pPr>
              <a:buClrTx/>
            </a:pPr>
            <a:r>
              <a:rPr lang="en-US" sz="1600" dirty="0"/>
              <a:t>Establishment of Bolshevik rule /Creation of the USSR</a:t>
            </a:r>
          </a:p>
          <a:p>
            <a:pPr>
              <a:buClrTx/>
            </a:pPr>
            <a:r>
              <a:rPr lang="en-US" sz="1600" dirty="0"/>
              <a:t>Brest-Litovsk Treaty</a:t>
            </a:r>
          </a:p>
          <a:p>
            <a:pPr>
              <a:buClrTx/>
            </a:pPr>
            <a:r>
              <a:rPr lang="en-US" sz="1600" dirty="0"/>
              <a:t>March Revolution</a:t>
            </a:r>
          </a:p>
          <a:p>
            <a:pPr>
              <a:buClrTx/>
            </a:pPr>
            <a:r>
              <a:rPr lang="en-US" sz="1600" dirty="0"/>
              <a:t>Lenin’s death</a:t>
            </a:r>
          </a:p>
          <a:p>
            <a:pPr>
              <a:buClrTx/>
            </a:pPr>
            <a:r>
              <a:rPr lang="en-US" sz="1600" dirty="0"/>
              <a:t>Start of World War I</a:t>
            </a:r>
          </a:p>
          <a:p>
            <a:pPr>
              <a:buClrTx/>
            </a:pPr>
            <a:r>
              <a:rPr lang="en-US" sz="1600" dirty="0"/>
              <a:t>Bloody Sunday</a:t>
            </a:r>
          </a:p>
          <a:p>
            <a:pPr>
              <a:buClrTx/>
            </a:pPr>
            <a:r>
              <a:rPr lang="en-US" sz="1600" dirty="0"/>
              <a:t>Reign of Czar Nicolas II</a:t>
            </a:r>
          </a:p>
          <a:p>
            <a:pPr>
              <a:buClrTx/>
            </a:pPr>
            <a:r>
              <a:rPr lang="en-US" sz="1600" dirty="0"/>
              <a:t>Russo-Japanese War</a:t>
            </a:r>
          </a:p>
          <a:p>
            <a:pPr>
              <a:buClrTx/>
            </a:pPr>
            <a:r>
              <a:rPr lang="en-US" sz="1600" dirty="0"/>
              <a:t>Establishment of Provisional Government</a:t>
            </a:r>
          </a:p>
          <a:p>
            <a:pPr>
              <a:buClrTx/>
            </a:pPr>
            <a:r>
              <a:rPr lang="en-US" sz="1600" dirty="0"/>
              <a:t>Bolshevik Revolution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The Red Terror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Execution of the Romanovs</a:t>
            </a:r>
          </a:p>
          <a:p>
            <a:pPr>
              <a:buClrTx/>
            </a:pPr>
            <a:endParaRPr lang="en-US" sz="1600" dirty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688687" y="2819400"/>
            <a:ext cx="382502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Put in chronological order.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Provide brief explanation</a:t>
            </a:r>
            <a:endParaRPr lang="en-US" dirty="0"/>
          </a:p>
          <a:p>
            <a:r>
              <a:rPr lang="en-US" dirty="0"/>
              <a:t> 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4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841375"/>
          </a:xfrm>
        </p:spPr>
        <p:txBody>
          <a:bodyPr>
            <a:normAutofit/>
          </a:bodyPr>
          <a:lstStyle/>
          <a:p>
            <a:r>
              <a:rPr lang="en-US" sz="3600" dirty="0"/>
              <a:t>Timeline Events: Correct Chronology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4114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/>
              <a:t>Reign of Czar Alexander III</a:t>
            </a:r>
          </a:p>
          <a:p>
            <a:pPr>
              <a:buClrTx/>
            </a:pPr>
            <a:r>
              <a:rPr lang="en-US" sz="1600" dirty="0"/>
              <a:t>Reign of Czar Nicolas II</a:t>
            </a:r>
          </a:p>
          <a:p>
            <a:pPr>
              <a:buClrTx/>
            </a:pPr>
            <a:r>
              <a:rPr lang="en-US" sz="1600" dirty="0"/>
              <a:t>Russo-Japanese War</a:t>
            </a:r>
          </a:p>
          <a:p>
            <a:pPr>
              <a:buClrTx/>
            </a:pPr>
            <a:r>
              <a:rPr lang="en-US" sz="1600" dirty="0"/>
              <a:t>Bloody Sunday</a:t>
            </a:r>
          </a:p>
          <a:p>
            <a:pPr>
              <a:buClrTx/>
            </a:pPr>
            <a:r>
              <a:rPr lang="en-US" sz="1600" dirty="0"/>
              <a:t>Start of World War I</a:t>
            </a:r>
          </a:p>
          <a:p>
            <a:pPr>
              <a:buClrTx/>
            </a:pPr>
            <a:r>
              <a:rPr lang="en-US" sz="1600" dirty="0"/>
              <a:t>March Revolution</a:t>
            </a:r>
          </a:p>
          <a:p>
            <a:pPr>
              <a:buClrTx/>
            </a:pPr>
            <a:r>
              <a:rPr lang="en-US" sz="1600" dirty="0"/>
              <a:t>Establishment of Provisional Government</a:t>
            </a:r>
          </a:p>
          <a:p>
            <a:pPr>
              <a:buClrTx/>
            </a:pPr>
            <a:r>
              <a:rPr lang="en-US" sz="1600" dirty="0"/>
              <a:t>Bolshevik Revolution</a:t>
            </a:r>
          </a:p>
          <a:p>
            <a:pPr>
              <a:buClrTx/>
            </a:pPr>
            <a:r>
              <a:rPr lang="en-US" sz="1600" dirty="0"/>
              <a:t>Lenin’s return to Russia</a:t>
            </a:r>
          </a:p>
          <a:p>
            <a:pPr>
              <a:buClrTx/>
            </a:pPr>
            <a:r>
              <a:rPr lang="en-US" sz="1600" dirty="0"/>
              <a:t>Brest-Litovsk Treaty</a:t>
            </a:r>
          </a:p>
          <a:p>
            <a:pPr>
              <a:buClrTx/>
            </a:pPr>
            <a:r>
              <a:rPr lang="en-US" sz="1600" dirty="0"/>
              <a:t>Russian Civil War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The Red Terror</a:t>
            </a:r>
          </a:p>
          <a:p>
            <a:pPr>
              <a:buClrTx/>
            </a:pPr>
            <a:r>
              <a:rPr lang="en-US" sz="1600" dirty="0">
                <a:solidFill>
                  <a:srgbClr val="FF0000"/>
                </a:solidFill>
              </a:rPr>
              <a:t>Execution of the Romanovs</a:t>
            </a:r>
          </a:p>
          <a:p>
            <a:pPr>
              <a:buClrTx/>
            </a:pPr>
            <a:r>
              <a:rPr lang="en-US" sz="1600" dirty="0"/>
              <a:t>Establishment of Bolshevik rule /Creation of the USSR</a:t>
            </a:r>
          </a:p>
          <a:p>
            <a:pPr>
              <a:buClrTx/>
            </a:pPr>
            <a:r>
              <a:rPr lang="en-US" sz="1600" dirty="0"/>
              <a:t>Lenin’s death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21261" y="2640169"/>
            <a:ext cx="403108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Create timeline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Provide brief explanation</a:t>
            </a:r>
            <a:endParaRPr lang="en-US" dirty="0"/>
          </a:p>
          <a:p>
            <a:r>
              <a:rPr lang="en-US" dirty="0"/>
              <a:t>  of each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9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</TotalTime>
  <Words>1951</Words>
  <Application>Microsoft Office PowerPoint</Application>
  <PresentationFormat>Widescreen</PresentationFormat>
  <Paragraphs>546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Wood Type</vt:lpstr>
      <vt:lpstr>PowerPoint Presentation</vt:lpstr>
      <vt:lpstr> Unit V </vt:lpstr>
      <vt:lpstr>Unit V Enduring Understandings: </vt:lpstr>
      <vt:lpstr>Unit V Essential Questions:</vt:lpstr>
      <vt:lpstr>The Russian Revolution and the Rise of Modern Communism </vt:lpstr>
      <vt:lpstr>Introductory Vocab Quiz</vt:lpstr>
      <vt:lpstr> Group Assignment: Construct a timeline that explains the key events that occurred in Russia during the time period of these Russian leaders.</vt:lpstr>
      <vt:lpstr>Required Timeline Events:</vt:lpstr>
      <vt:lpstr>Timeline Events: Correct Chronology</vt:lpstr>
      <vt:lpstr>Causes of the Russian Revolution</vt:lpstr>
      <vt:lpstr>Causes of the Russian Revolution Policies of the Czars</vt:lpstr>
      <vt:lpstr>Causes of the Russian Revolution Policies of the Czars</vt:lpstr>
      <vt:lpstr>Causes of the Russian Revolution Worker Discontent </vt:lpstr>
      <vt:lpstr>Causes of the Russian Revolution The Russo-Japanese War</vt:lpstr>
      <vt:lpstr>Causes of the Russian Revolution 1905 Revolution / “Bloody Sunday”</vt:lpstr>
      <vt:lpstr>PowerPoint Presentation</vt:lpstr>
      <vt:lpstr>PowerPoint Presentation</vt:lpstr>
      <vt:lpstr>Causes of the Russian Revolution World War I</vt:lpstr>
      <vt:lpstr>Rasputin</vt:lpstr>
      <vt:lpstr>The March Revolution, 1917</vt:lpstr>
      <vt:lpstr>PowerPoint Presentation</vt:lpstr>
      <vt:lpstr>PowerPoint Presentation</vt:lpstr>
      <vt:lpstr>Causes of the Russian Revolution Provisional Government’s Mistakes</vt:lpstr>
      <vt:lpstr>Russian Marxists Divided</vt:lpstr>
      <vt:lpstr>Vladimir Lenin</vt:lpstr>
      <vt:lpstr>PowerPoint Presentation</vt:lpstr>
      <vt:lpstr>November, 1917 The Bolshevik Revolution</vt:lpstr>
      <vt:lpstr>Russian Civil War, 1918-1920</vt:lpstr>
      <vt:lpstr>The “Red Terror” of 1918-1920</vt:lpstr>
      <vt:lpstr>The Fate of the Romanovs</vt:lpstr>
      <vt:lpstr>PowerPoint Presentation</vt:lpstr>
      <vt:lpstr>PowerPoint Presentation</vt:lpstr>
      <vt:lpstr>End of the Russian Civil War, 1920</vt:lpstr>
      <vt:lpstr>Actions of the Bolshevik’s in Power</vt:lpstr>
      <vt:lpstr>Lenin’s “New Economic Policy”</vt:lpstr>
      <vt:lpstr>Russia Renamed The Union of Soviet Socialist Republics</vt:lpstr>
      <vt:lpstr>The One-Party State of the USSR</vt:lpstr>
      <vt:lpstr>Lenin’s Death</vt:lpstr>
      <vt:lpstr>Believe it Or Not!</vt:lpstr>
      <vt:lpstr>PowerPoint Presentation</vt:lpstr>
      <vt:lpstr>PowerPoint Presentation</vt:lpstr>
      <vt:lpstr>Joseph Stalin, “Man of Steel” </vt:lpstr>
      <vt:lpstr>PowerPoint Presentation</vt:lpstr>
      <vt:lpstr>PowerPoint Presentation</vt:lpstr>
      <vt:lpstr>Leon Trotsky </vt:lpstr>
      <vt:lpstr>PowerPoint Presentation</vt:lpstr>
      <vt:lpstr>Stalin Takes Control</vt:lpstr>
      <vt:lpstr>What is Totalitarian Government?</vt:lpstr>
      <vt:lpstr>The 20th Century Totalitarian States Emerge</vt:lpstr>
      <vt:lpstr>Key Traits of Totalitarianism</vt:lpstr>
      <vt:lpstr>Stalin Seizes Control of the Economy.</vt:lpstr>
      <vt:lpstr>Stalin’s Five Year Plans</vt:lpstr>
      <vt:lpstr>Stalin’s Five Year Plans</vt:lpstr>
      <vt:lpstr>Stalin’s Policy of Collectivization</vt:lpstr>
      <vt:lpstr>Stalin’s Methods of Control</vt:lpstr>
      <vt:lpstr>Stalin’s Methods of Control</vt:lpstr>
      <vt:lpstr>Stalin’s Methods of Control</vt:lpstr>
      <vt:lpstr>Stalin’s “Great Purge”, 1936-1938</vt:lpstr>
      <vt:lpstr>PowerPoint Presentation</vt:lpstr>
      <vt:lpstr>PowerPoint Presentation</vt:lpstr>
      <vt:lpstr>Stalin’s Purge of the Red Army, 1937</vt:lpstr>
      <vt:lpstr>PowerPoint Presentation</vt:lpstr>
      <vt:lpstr>The Soviet Gulag</vt:lpstr>
      <vt:lpstr>The Soviet Gulag</vt:lpstr>
      <vt:lpstr>PowerPoint Presentation</vt:lpstr>
      <vt:lpstr>The Soviet Gulag</vt:lpstr>
      <vt:lpstr>“Drawings From the Gulag”</vt:lpstr>
      <vt:lpstr>PowerPoint Presentation</vt:lpstr>
      <vt:lpstr>PowerPoint Presentation</vt:lpstr>
      <vt:lpstr>PowerPoint Presentation</vt:lpstr>
      <vt:lpstr>PowerPoint Presentation</vt:lpstr>
      <vt:lpstr>Legacy of the Gulag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MICHAEL F</dc:creator>
  <cp:lastModifiedBy>BROWN, MICHAEL F</cp:lastModifiedBy>
  <cp:revision>3</cp:revision>
  <dcterms:created xsi:type="dcterms:W3CDTF">2015-12-08T19:47:24Z</dcterms:created>
  <dcterms:modified xsi:type="dcterms:W3CDTF">2015-12-08T20:09:16Z</dcterms:modified>
</cp:coreProperties>
</file>